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6"/>
  </p:notesMasterIdLst>
  <p:handoutMasterIdLst>
    <p:handoutMasterId r:id="rId267"/>
  </p:handoutMasterIdLst>
  <p:sldIdLst>
    <p:sldId id="256" r:id="rId2"/>
    <p:sldId id="554" r:id="rId3"/>
    <p:sldId id="257" r:id="rId4"/>
    <p:sldId id="555" r:id="rId5"/>
    <p:sldId id="259" r:id="rId6"/>
    <p:sldId id="260" r:id="rId7"/>
    <p:sldId id="261" r:id="rId8"/>
    <p:sldId id="262" r:id="rId9"/>
    <p:sldId id="263" r:id="rId10"/>
    <p:sldId id="264" r:id="rId11"/>
    <p:sldId id="265" r:id="rId12"/>
    <p:sldId id="266" r:id="rId13"/>
    <p:sldId id="540" r:id="rId14"/>
    <p:sldId id="267" r:id="rId15"/>
    <p:sldId id="268" r:id="rId16"/>
    <p:sldId id="269" r:id="rId17"/>
    <p:sldId id="270" r:id="rId18"/>
    <p:sldId id="271" r:id="rId19"/>
    <p:sldId id="272" r:id="rId20"/>
    <p:sldId id="521" r:id="rId21"/>
    <p:sldId id="274" r:id="rId22"/>
    <p:sldId id="522"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544" r:id="rId47"/>
    <p:sldId id="301" r:id="rId48"/>
    <p:sldId id="302" r:id="rId49"/>
    <p:sldId id="303" r:id="rId50"/>
    <p:sldId id="304" r:id="rId51"/>
    <p:sldId id="305" r:id="rId52"/>
    <p:sldId id="306"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529" r:id="rId90"/>
    <p:sldId id="345" r:id="rId91"/>
    <p:sldId id="346" r:id="rId92"/>
    <p:sldId id="347" r:id="rId93"/>
    <p:sldId id="348" r:id="rId94"/>
    <p:sldId id="349" r:id="rId95"/>
    <p:sldId id="350" r:id="rId96"/>
    <p:sldId id="530" r:id="rId97"/>
    <p:sldId id="531" r:id="rId98"/>
    <p:sldId id="351" r:id="rId99"/>
    <p:sldId id="352" r:id="rId100"/>
    <p:sldId id="353" r:id="rId101"/>
    <p:sldId id="354" r:id="rId102"/>
    <p:sldId id="532" r:id="rId103"/>
    <p:sldId id="533" r:id="rId104"/>
    <p:sldId id="534" r:id="rId105"/>
    <p:sldId id="355" r:id="rId106"/>
    <p:sldId id="356" r:id="rId107"/>
    <p:sldId id="357" r:id="rId108"/>
    <p:sldId id="358" r:id="rId109"/>
    <p:sldId id="359" r:id="rId110"/>
    <p:sldId id="360" r:id="rId111"/>
    <p:sldId id="361" r:id="rId112"/>
    <p:sldId id="362" r:id="rId113"/>
    <p:sldId id="363" r:id="rId114"/>
    <p:sldId id="535" r:id="rId115"/>
    <p:sldId id="536" r:id="rId116"/>
    <p:sldId id="368" r:id="rId117"/>
    <p:sldId id="537" r:id="rId118"/>
    <p:sldId id="538" r:id="rId119"/>
    <p:sldId id="543" r:id="rId120"/>
    <p:sldId id="539" r:id="rId121"/>
    <p:sldId id="371" r:id="rId122"/>
    <p:sldId id="372" r:id="rId123"/>
    <p:sldId id="377" r:id="rId124"/>
    <p:sldId id="545" r:id="rId125"/>
    <p:sldId id="378" r:id="rId126"/>
    <p:sldId id="379" r:id="rId127"/>
    <p:sldId id="380" r:id="rId128"/>
    <p:sldId id="559" r:id="rId129"/>
    <p:sldId id="382" r:id="rId130"/>
    <p:sldId id="383" r:id="rId131"/>
    <p:sldId id="385" r:id="rId132"/>
    <p:sldId id="386" r:id="rId133"/>
    <p:sldId id="387" r:id="rId134"/>
    <p:sldId id="541" r:id="rId135"/>
    <p:sldId id="388" r:id="rId136"/>
    <p:sldId id="542"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546"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558" r:id="rId190"/>
    <p:sldId id="442" r:id="rId191"/>
    <p:sldId id="443" r:id="rId192"/>
    <p:sldId id="444" r:id="rId193"/>
    <p:sldId id="445" r:id="rId194"/>
    <p:sldId id="446" r:id="rId195"/>
    <p:sldId id="447" r:id="rId196"/>
    <p:sldId id="547" r:id="rId197"/>
    <p:sldId id="449" r:id="rId198"/>
    <p:sldId id="451" r:id="rId199"/>
    <p:sldId id="452" r:id="rId200"/>
    <p:sldId id="453" r:id="rId201"/>
    <p:sldId id="454" r:id="rId202"/>
    <p:sldId id="455" r:id="rId203"/>
    <p:sldId id="456" r:id="rId204"/>
    <p:sldId id="457"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7" r:id="rId253"/>
    <p:sldId id="508" r:id="rId254"/>
    <p:sldId id="509" r:id="rId255"/>
    <p:sldId id="510" r:id="rId256"/>
    <p:sldId id="511" r:id="rId257"/>
    <p:sldId id="512" r:id="rId258"/>
    <p:sldId id="513" r:id="rId259"/>
    <p:sldId id="514" r:id="rId260"/>
    <p:sldId id="515" r:id="rId261"/>
    <p:sldId id="516" r:id="rId262"/>
    <p:sldId id="556" r:id="rId263"/>
    <p:sldId id="519" r:id="rId264"/>
    <p:sldId id="557" r:id="rId2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48832" autoAdjust="0"/>
  </p:normalViewPr>
  <p:slideViewPr>
    <p:cSldViewPr>
      <p:cViewPr varScale="1">
        <p:scale>
          <a:sx n="55" d="100"/>
          <a:sy n="55" d="100"/>
        </p:scale>
        <p:origin x="2976" y="66"/>
      </p:cViewPr>
      <p:guideLst>
        <p:guide orient="horz" pos="2160"/>
        <p:guide pos="2880"/>
      </p:guideLst>
    </p:cSldViewPr>
  </p:slideViewPr>
  <p:outlineViewPr>
    <p:cViewPr>
      <p:scale>
        <a:sx n="33" d="100"/>
        <a:sy n="33" d="100"/>
      </p:scale>
      <p:origin x="0" y="-90828"/>
    </p:cViewPr>
  </p:outlineViewPr>
  <p:notesTextViewPr>
    <p:cViewPr>
      <p:scale>
        <a:sx n="1" d="1"/>
        <a:sy n="1" d="1"/>
      </p:scale>
      <p:origin x="0" y="0"/>
    </p:cViewPr>
  </p:notesTextViewPr>
  <p:sorterViewPr>
    <p:cViewPr>
      <p:scale>
        <a:sx n="128" d="100"/>
        <a:sy n="128" d="100"/>
      </p:scale>
      <p:origin x="0" y="-84690"/>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485E4635-0BE2-4C65-A0DC-187786714DF4}"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408F300F-EB2D-4791-A679-762B18E7D478}" type="presOf" srcId="{1439D559-D189-4FF1-A4FB-F22A15A268D1}" destId="{B6C28692-8BAE-4E06-A3BE-9AAFCCA84D47}" srcOrd="0" destOrd="0" presId="urn:microsoft.com/office/officeart/2005/8/layout/matrix3"/>
    <dgm:cxn modelId="{C29D2FA6-26E8-4C3E-B7C3-568A25605639}" type="presOf" srcId="{D1EB14A3-E50B-4C6B-8B85-FC2F1AA58ED5}" destId="{ECAE1A64-3C26-4CD0-8055-16154FF0361B}" srcOrd="0" destOrd="0" presId="urn:microsoft.com/office/officeart/2005/8/layout/matrix3"/>
    <dgm:cxn modelId="{DA2D7B71-0ECD-47ED-88EF-3FB447CEAB43}" type="presOf" srcId="{95D9FA2A-C5BC-4752-8E72-6799C0FBC1C6}" destId="{C9DED484-765B-4B50-9650-386C82457535}" srcOrd="0" destOrd="0" presId="urn:microsoft.com/office/officeart/2005/8/layout/matrix3"/>
    <dgm:cxn modelId="{FC4A3564-E42D-46FA-924A-DD6E9B87353C}" type="presOf" srcId="{B5E039F1-BBD9-49CA-AED0-167893AD4C2D}" destId="{AA9D5778-9E54-41DB-BF3A-44486A11C644}" srcOrd="0" destOrd="0" presId="urn:microsoft.com/office/officeart/2005/8/layout/matrix3"/>
    <dgm:cxn modelId="{F858C4AB-C037-4B8C-AC8D-812A90509F16}" type="presParOf" srcId="{0F528374-3DE1-4486-B71C-82DC73192314}" destId="{7476B03F-5A87-4E08-A32E-D8B9821AFAB6}" srcOrd="0" destOrd="0" presId="urn:microsoft.com/office/officeart/2005/8/layout/matrix3"/>
    <dgm:cxn modelId="{9413D13D-F7E8-4056-A548-4125C58BD355}" type="presParOf" srcId="{0F528374-3DE1-4486-B71C-82DC73192314}" destId="{ECAE1A64-3C26-4CD0-8055-16154FF0361B}" srcOrd="1" destOrd="0" presId="urn:microsoft.com/office/officeart/2005/8/layout/matrix3"/>
    <dgm:cxn modelId="{23395906-087D-45C1-92C6-8E40AE4D95B5}" type="presParOf" srcId="{0F528374-3DE1-4486-B71C-82DC73192314}" destId="{AA9D5778-9E54-41DB-BF3A-44486A11C644}" srcOrd="2" destOrd="0" presId="urn:microsoft.com/office/officeart/2005/8/layout/matrix3"/>
    <dgm:cxn modelId="{7EC92919-3703-4A74-AF6D-1797182E759D}" type="presParOf" srcId="{0F528374-3DE1-4486-B71C-82DC73192314}" destId="{B6C28692-8BAE-4E06-A3BE-9AAFCCA84D47}" srcOrd="3" destOrd="0" presId="urn:microsoft.com/office/officeart/2005/8/layout/matrix3"/>
    <dgm:cxn modelId="{927313D1-10F8-489F-B145-7CFC8A0224D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7B5BB0D3-9FB1-4801-8D8B-8DE511E307CF}"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CCB7E78B-12A8-4ED3-A1FA-CCF557F67456}" type="presOf" srcId="{D1EB14A3-E50B-4C6B-8B85-FC2F1AA58ED5}" destId="{ECAE1A64-3C26-4CD0-8055-16154FF0361B}"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B9AC0F0B-4B9C-4D81-82C7-FCF809F45FEB}" type="presOf" srcId="{3E4F9D75-D5D8-4314-ACBD-27833A7F9B37}" destId="{0F528374-3DE1-4486-B71C-82DC73192314}"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22/03/2016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2996972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22/03/2016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5291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not</a:t>
            </a:r>
            <a:r>
              <a:rPr lang="en-US" baseline="0" dirty="0" smtClean="0"/>
              <a:t> strong use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169</a:t>
            </a:fld>
            <a:endParaRPr lang="en-CA" dirty="0"/>
          </a:p>
        </p:txBody>
      </p:sp>
    </p:spTree>
    <p:extLst>
      <p:ext uri="{BB962C8B-B14F-4D97-AF65-F5344CB8AC3E}">
        <p14:creationId xmlns:p14="http://schemas.microsoft.com/office/powerpoint/2010/main" val="166686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Pull by profile or security</a:t>
            </a:r>
            <a:r>
              <a:rPr lang="en-US" baseline="0" dirty="0" smtClean="0"/>
              <a:t> label of something.</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170</a:t>
            </a:fld>
            <a:endParaRPr lang="en-CA" dirty="0"/>
          </a:p>
        </p:txBody>
      </p:sp>
    </p:spTree>
    <p:extLst>
      <p:ext uri="{BB962C8B-B14F-4D97-AF65-F5344CB8AC3E}">
        <p14:creationId xmlns:p14="http://schemas.microsoft.com/office/powerpoint/2010/main" val="1452535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 folks have</a:t>
            </a:r>
            <a:r>
              <a:rPr lang="en-US" baseline="0" dirty="0" smtClean="0"/>
              <a:t> expressed concern about putting all the parameters in the URL. If you encrypt in TLS everything outside the port is secure, both the </a:t>
            </a:r>
            <a:r>
              <a:rPr lang="en-US" baseline="0" dirty="0" err="1" smtClean="0"/>
              <a:t>url</a:t>
            </a:r>
            <a:r>
              <a:rPr lang="en-US" baseline="0" dirty="0" smtClean="0"/>
              <a:t> and body. FHIR permits ability to put search parameters in the body.</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171</a:t>
            </a:fld>
            <a:endParaRPr lang="en-CA" dirty="0"/>
          </a:p>
        </p:txBody>
      </p:sp>
    </p:spTree>
    <p:extLst>
      <p:ext uri="{BB962C8B-B14F-4D97-AF65-F5344CB8AC3E}">
        <p14:creationId xmlns:p14="http://schemas.microsoft.com/office/powerpoint/2010/main" val="20656798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server</a:t>
            </a:r>
            <a:r>
              <a:rPr lang="en-US" baseline="0" dirty="0" smtClean="0"/>
              <a:t> has support paging, chaining, filtering, etc. ALL OPTIONAL.</a:t>
            </a:r>
          </a:p>
          <a:p>
            <a:endParaRPr lang="en-US" baseline="0" dirty="0" smtClean="0"/>
          </a:p>
          <a:p>
            <a:r>
              <a:rPr lang="en-US" baseline="0" dirty="0" smtClean="0"/>
              <a:t>You could query for all and then process on client side, but that will let you interop with lots of folks, but be complex on client size and waste bandwidth since more is sent then needed. A client can determine what a server supports by using conformance resource – which confirms they are capable of</a:t>
            </a:r>
          </a:p>
          <a:p>
            <a:endParaRPr lang="en-US" baseline="0" dirty="0" smtClean="0"/>
          </a:p>
          <a:p>
            <a:r>
              <a:rPr lang="en-US" baseline="0" dirty="0" err="1" smtClean="0"/>
              <a:t>noSQL</a:t>
            </a:r>
            <a:r>
              <a:rPr lang="en-US" baseline="0" dirty="0" smtClean="0"/>
              <a:t> repository may make your head hurt.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172</a:t>
            </a:fld>
            <a:endParaRPr lang="en-CA" dirty="0"/>
          </a:p>
        </p:txBody>
      </p:sp>
    </p:spTree>
    <p:extLst>
      <p:ext uri="{BB962C8B-B14F-4D97-AF65-F5344CB8AC3E}">
        <p14:creationId xmlns:p14="http://schemas.microsoft.com/office/powerpoint/2010/main" val="1368368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a few different servers…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173</a:t>
            </a:fld>
            <a:endParaRPr lang="en-CA" dirty="0"/>
          </a:p>
        </p:txBody>
      </p:sp>
    </p:spTree>
    <p:extLst>
      <p:ext uri="{BB962C8B-B14F-4D97-AF65-F5344CB8AC3E}">
        <p14:creationId xmlns:p14="http://schemas.microsoft.com/office/powerpoint/2010/main" val="1621691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174</a:t>
            </a:fld>
            <a:endParaRPr lang="en-US"/>
          </a:p>
        </p:txBody>
      </p:sp>
    </p:spTree>
    <p:extLst>
      <p:ext uri="{BB962C8B-B14F-4D97-AF65-F5344CB8AC3E}">
        <p14:creationId xmlns:p14="http://schemas.microsoft.com/office/powerpoint/2010/main" val="754479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175</a:t>
            </a:fld>
            <a:endParaRPr lang="en-US"/>
          </a:p>
        </p:txBody>
      </p:sp>
    </p:spTree>
    <p:extLst>
      <p:ext uri="{BB962C8B-B14F-4D97-AF65-F5344CB8AC3E}">
        <p14:creationId xmlns:p14="http://schemas.microsoft.com/office/powerpoint/2010/main" val="33037294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181</a:t>
            </a:fld>
            <a:endParaRPr lang="en-US"/>
          </a:p>
        </p:txBody>
      </p:sp>
    </p:spTree>
    <p:extLst>
      <p:ext uri="{BB962C8B-B14F-4D97-AF65-F5344CB8AC3E}">
        <p14:creationId xmlns:p14="http://schemas.microsoft.com/office/powerpoint/2010/main" val="42325963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182</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188</a:t>
            </a:fld>
            <a:endParaRPr lang="en-CA" dirty="0"/>
          </a:p>
        </p:txBody>
      </p:sp>
    </p:spTree>
    <p:extLst>
      <p:ext uri="{BB962C8B-B14F-4D97-AF65-F5344CB8AC3E}">
        <p14:creationId xmlns:p14="http://schemas.microsoft.com/office/powerpoint/2010/main" val="2971765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Extensions can show up anywhere</a:t>
            </a:r>
            <a:r>
              <a:rPr lang="en-US" baseline="0" dirty="0" smtClean="0"/>
              <a:t> – inside a Boolean, string, human assignment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189</a:t>
            </a:fld>
            <a:endParaRPr lang="en-CA" dirty="0"/>
          </a:p>
        </p:txBody>
      </p:sp>
    </p:spTree>
    <p:extLst>
      <p:ext uri="{BB962C8B-B14F-4D97-AF65-F5344CB8AC3E}">
        <p14:creationId xmlns:p14="http://schemas.microsoft.com/office/powerpoint/2010/main" val="16234307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191</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192</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205</a:t>
            </a:fld>
            <a:endParaRPr lang="en-US"/>
          </a:p>
        </p:txBody>
      </p:sp>
    </p:spTree>
    <p:extLst>
      <p:ext uri="{BB962C8B-B14F-4D97-AF65-F5344CB8AC3E}">
        <p14:creationId xmlns:p14="http://schemas.microsoft.com/office/powerpoint/2010/main" val="14057906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209</a:t>
            </a:fld>
            <a:endParaRPr lang="en-US"/>
          </a:p>
        </p:txBody>
      </p:sp>
    </p:spTree>
    <p:extLst>
      <p:ext uri="{BB962C8B-B14F-4D97-AF65-F5344CB8AC3E}">
        <p14:creationId xmlns:p14="http://schemas.microsoft.com/office/powerpoint/2010/main" val="42622678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211</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214</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215</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217</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219</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223</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226</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227</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232</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235</a:t>
            </a:fld>
            <a:endParaRPr lang="en-US"/>
          </a:p>
        </p:txBody>
      </p:sp>
    </p:spTree>
    <p:extLst>
      <p:ext uri="{BB962C8B-B14F-4D97-AF65-F5344CB8AC3E}">
        <p14:creationId xmlns:p14="http://schemas.microsoft.com/office/powerpoint/2010/main" val="39899847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238</a:t>
            </a:fld>
            <a:endParaRPr lang="en-US"/>
          </a:p>
        </p:txBody>
      </p:sp>
    </p:spTree>
    <p:extLst>
      <p:ext uri="{BB962C8B-B14F-4D97-AF65-F5344CB8AC3E}">
        <p14:creationId xmlns:p14="http://schemas.microsoft.com/office/powerpoint/2010/main" val="28641487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p14="http://schemas.microsoft.com/office/powerpoint/2010/main" val="3895814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243</a:t>
            </a:fld>
            <a:endParaRPr lang="en-US"/>
          </a:p>
        </p:txBody>
      </p:sp>
    </p:spTree>
    <p:extLst>
      <p:ext uri="{BB962C8B-B14F-4D97-AF65-F5344CB8AC3E}">
        <p14:creationId xmlns:p14="http://schemas.microsoft.com/office/powerpoint/2010/main" val="10775012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247</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254</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257</a:t>
            </a:fld>
            <a:endParaRPr lang="en-US"/>
          </a:p>
        </p:txBody>
      </p:sp>
    </p:spTree>
    <p:extLst>
      <p:ext uri="{BB962C8B-B14F-4D97-AF65-F5344CB8AC3E}">
        <p14:creationId xmlns:p14="http://schemas.microsoft.com/office/powerpoint/2010/main" val="1109164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extLst>
      <p:ext uri="{BB962C8B-B14F-4D97-AF65-F5344CB8AC3E}">
        <p14:creationId xmlns:p14="http://schemas.microsoft.com/office/powerpoint/2010/main" val="35035255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260</a:t>
            </a:fld>
            <a:endParaRPr lang="en-US"/>
          </a:p>
        </p:txBody>
      </p:sp>
    </p:spTree>
    <p:extLst>
      <p:ext uri="{BB962C8B-B14F-4D97-AF65-F5344CB8AC3E}">
        <p14:creationId xmlns:p14="http://schemas.microsoft.com/office/powerpoint/2010/main" val="5653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a:t>
            </a:fld>
            <a:endParaRPr lang="en-US"/>
          </a:p>
        </p:txBody>
      </p:sp>
    </p:spTree>
    <p:extLst>
      <p:ext uri="{BB962C8B-B14F-4D97-AF65-F5344CB8AC3E}">
        <p14:creationId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30</a:t>
            </a:fld>
            <a:endParaRPr lang="en-US"/>
          </a:p>
        </p:txBody>
      </p:sp>
    </p:spTree>
    <p:extLst>
      <p:ext uri="{BB962C8B-B14F-4D97-AF65-F5344CB8AC3E}">
        <p14:creationId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39</a:t>
            </a:fld>
            <a:endParaRPr lang="en-US"/>
          </a:p>
        </p:txBody>
      </p:sp>
    </p:spTree>
    <p:extLst>
      <p:ext uri="{BB962C8B-B14F-4D97-AF65-F5344CB8AC3E}">
        <p14:creationId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extLst>
      <p:ext uri="{BB962C8B-B14F-4D97-AF65-F5344CB8AC3E}">
        <p14:creationId xmlns:p14="http://schemas.microsoft.com/office/powerpoint/2010/main" val="4002145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40</a:t>
            </a:fld>
            <a:endParaRPr lang="en-US"/>
          </a:p>
        </p:txBody>
      </p:sp>
    </p:spTree>
    <p:extLst>
      <p:ext uri="{BB962C8B-B14F-4D97-AF65-F5344CB8AC3E}">
        <p14:creationId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43</a:t>
            </a:fld>
            <a:endParaRPr lang="en-US"/>
          </a:p>
        </p:txBody>
      </p:sp>
    </p:spTree>
    <p:extLst>
      <p:ext uri="{BB962C8B-B14F-4D97-AF65-F5344CB8AC3E}">
        <p14:creationId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1721306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extLst>
      <p:ext uri="{BB962C8B-B14F-4D97-AF65-F5344CB8AC3E}">
        <p14:creationId xmlns:p14="http://schemas.microsoft.com/office/powerpoint/2010/main" val="13268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p14="http://schemas.microsoft.com/office/powerpoint/2010/main" val="821652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51</a:t>
            </a:fld>
            <a:endParaRPr lang="en-US"/>
          </a:p>
        </p:txBody>
      </p:sp>
    </p:spTree>
    <p:extLst>
      <p:ext uri="{BB962C8B-B14F-4D97-AF65-F5344CB8AC3E}">
        <p14:creationId xmlns:p14="http://schemas.microsoft.com/office/powerpoint/2010/main" val="2121420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ONLY 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8885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Date is a union.</a:t>
            </a:r>
          </a:p>
          <a:p>
            <a:pPr marL="0" indent="0">
              <a:buFontTx/>
              <a:buNone/>
            </a:pPr>
            <a:r>
              <a:rPr lang="en-US" dirty="0" smtClean="0"/>
              <a:t>Chose schema</a:t>
            </a:r>
            <a:r>
              <a:rPr lang="en-US" baseline="0" dirty="0" smtClean="0"/>
              <a:t> types because most modern systems have capability to map to local types</a:t>
            </a:r>
            <a:endParaRPr lang="en-US" dirty="0" smtClean="0"/>
          </a:p>
          <a:p>
            <a:pPr marL="0" indent="0">
              <a:buFontTx/>
              <a:buNone/>
            </a:pPr>
            <a:endParaRPr lang="en-US" dirty="0" smtClean="0"/>
          </a:p>
          <a:p>
            <a:pPr marL="171450" indent="-171450">
              <a:buFontTx/>
              <a:buChar char="-"/>
            </a:pPr>
            <a:r>
              <a:rPr lang="en-US" dirty="0" smtClean="0"/>
              <a:t>----</a:t>
            </a:r>
          </a:p>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huge fans of OID since no resolvable – much better to have URL. OR A URN that is a string. For converting</a:t>
            </a:r>
            <a:r>
              <a:rPr lang="en-US" baseline="0" dirty="0" smtClean="0"/>
              <a:t> from CDA, you could just change OIDs to </a:t>
            </a:r>
            <a:r>
              <a:rPr lang="en-US" baseline="0" dirty="0" err="1" smtClean="0"/>
              <a:t>urn:OID</a:t>
            </a:r>
            <a:r>
              <a:rPr lang="en-US" baseline="0" dirty="0" smtClean="0"/>
              <a:t>:….96 </a:t>
            </a:r>
          </a:p>
          <a:p>
            <a:endParaRPr lang="en-US" baseline="0" dirty="0" smtClean="0"/>
          </a:p>
          <a:p>
            <a:r>
              <a:rPr lang="en-US" baseline="0" dirty="0" err="1" smtClean="0"/>
              <a:t>NamingSystem</a:t>
            </a:r>
            <a:r>
              <a:rPr lang="en-US" baseline="0" dirty="0" smtClean="0"/>
              <a:t> allows you to maintain here is OID, here is URI so you don’t have to keep doing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Perfectly ok for value</a:t>
            </a:r>
            <a:r>
              <a:rPr lang="en-US" baseline="0" dirty="0" smtClean="0"/>
              <a:t> set to take codes from multiple code systems</a:t>
            </a:r>
            <a:endParaRPr lang="en-US" dirty="0" smtClean="0"/>
          </a:p>
          <a:p>
            <a:pPr marL="171428" indent="-171428">
              <a:buFont typeface="Arial" pitchFamily="34" charset="0"/>
              <a:buChar char="•"/>
            </a:pPr>
            <a:endParaRPr lang="en-US" dirty="0" smtClean="0"/>
          </a:p>
          <a:p>
            <a:pPr marL="0" indent="0">
              <a:buFont typeface="Arial" pitchFamily="34" charset="0"/>
              <a:buNone/>
            </a:pPr>
            <a:r>
              <a:rPr lang="en-US" dirty="0" smtClean="0"/>
              <a:t>---</a:t>
            </a:r>
          </a:p>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“http://hl7.org/fhir/vs/administrative-gender”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smtClean="0"/>
          </a:p>
          <a:p>
            <a:pPr marL="171428" indent="-171428">
              <a:buFont typeface="Arial" pitchFamily="34" charset="0"/>
              <a:buChar char="•"/>
            </a:pPr>
            <a:r>
              <a:rPr lang="en-US" b="0" baseline="0" dirty="0" smtClean="0"/>
              <a:t>.</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p14="http://schemas.microsoft.com/office/powerpoint/2010/main" val="343722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a:t>
            </a:fld>
            <a:endParaRPr lang="en-US" dirty="0"/>
          </a:p>
        </p:txBody>
      </p:sp>
    </p:spTree>
    <p:extLst>
      <p:ext uri="{BB962C8B-B14F-4D97-AF65-F5344CB8AC3E}">
        <p14:creationId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NDC codes from FDA – or all SNOMED</a:t>
            </a:r>
            <a:r>
              <a:rPr lang="en-US" baseline="0" dirty="0" smtClean="0"/>
              <a:t> codes for specialization for concept for Procedure with </a:t>
            </a:r>
            <a:r>
              <a:rPr lang="en-US" baseline="0" dirty="0" err="1" smtClean="0"/>
              <a:t>bodySite</a:t>
            </a:r>
            <a:r>
              <a:rPr lang="en-US" baseline="0" dirty="0" smtClean="0"/>
              <a:t> lung in compositions.</a:t>
            </a:r>
          </a:p>
          <a:p>
            <a:r>
              <a:rPr lang="en-US" baseline="0" dirty="0" smtClean="0"/>
              <a:t>In compose you can also just list.</a:t>
            </a:r>
          </a:p>
          <a:p>
            <a:endParaRPr lang="en-US" baseline="0" dirty="0" smtClean="0"/>
          </a:p>
          <a:p>
            <a:r>
              <a:rPr lang="en-US" baseline="0" dirty="0" smtClean="0"/>
              <a:t>OR</a:t>
            </a:r>
          </a:p>
          <a:p>
            <a:r>
              <a:rPr lang="en-US" baseline="0" dirty="0" smtClean="0"/>
              <a:t>Expansion - just a point in time enumeration of all of the codes. “</a:t>
            </a:r>
            <a:r>
              <a:rPr lang="en-US" sz="1200" b="0" i="0" kern="1200" dirty="0" smtClean="0">
                <a:solidFill>
                  <a:schemeClr val="tx1"/>
                </a:solidFill>
                <a:effectLst/>
                <a:latin typeface="+mn-lt"/>
                <a:ea typeface="+mn-ea"/>
                <a:cs typeface="+mn-cs"/>
              </a:rPr>
              <a:t>A value set can also be "expanded", where the value set is turned into a simple collection of enumerated codes. This element holds the expansion, if it has been performed. </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2766405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Extensions can show up anywhere</a:t>
            </a:r>
            <a:r>
              <a:rPr lang="en-US" baseline="0" dirty="0" smtClean="0"/>
              <a:t> – inside a Boolean, string, human assignment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373830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cases we added a code,</a:t>
            </a:r>
            <a:r>
              <a:rPr lang="en-US" baseline="0" dirty="0" smtClean="0"/>
              <a:t> a date, or a reference.</a:t>
            </a:r>
            <a:endParaRPr lang="en-US" dirty="0" smtClean="0"/>
          </a:p>
          <a:p>
            <a:endParaRPr lang="en-US" dirty="0" smtClean="0"/>
          </a:p>
          <a:p>
            <a:endParaRPr lang="en-US" dirty="0" smtClean="0"/>
          </a:p>
          <a:p>
            <a:r>
              <a:rPr lang="en-US" dirty="0" smtClean="0"/>
              <a:t>You can extend extensions….</a:t>
            </a:r>
          </a:p>
          <a:p>
            <a:endParaRPr lang="en-US" dirty="0" smtClean="0"/>
          </a:p>
          <a:p>
            <a:r>
              <a:rPr lang="en-US" dirty="0" smtClean="0"/>
              <a:t>You can reject instances</a:t>
            </a:r>
            <a:r>
              <a:rPr lang="en-US" baseline="0" dirty="0" smtClean="0"/>
              <a:t> that contain extensions – although Lloyd hates that idea, and is surprised that is allowed in spec…preferred approach is to accept and </a:t>
            </a:r>
            <a:r>
              <a:rPr lang="en-US" baseline="0" dirty="0" err="1" smtClean="0"/>
              <a:t>ig</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2076189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is 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p14="http://schemas.microsoft.com/office/powerpoint/2010/main" val="166296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24461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228544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a:t>
            </a:fld>
            <a:endParaRPr lang="en-US" dirty="0"/>
          </a:p>
        </p:txBody>
      </p:sp>
    </p:spTree>
    <p:extLst>
      <p:ext uri="{BB962C8B-B14F-4D97-AF65-F5344CB8AC3E}">
        <p14:creationId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Verbose – can’t send one big message</a:t>
            </a:r>
            <a:r>
              <a:rPr lang="en-US" baseline="0" dirty="0" smtClean="0"/>
              <a:t> – say update this, update this, update this</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547398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err="1" smtClean="0"/>
              <a:t>Etag</a:t>
            </a:r>
            <a:r>
              <a:rPr lang="en-US" baseline="0" dirty="0" smtClean="0"/>
              <a:t> is new in DSTU 2, preferred method to track version. </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171450" indent="-171450">
              <a:buFont typeface="Arial" pitchFamily="34" charset="0"/>
              <a:buChar char="•"/>
            </a:pPr>
            <a:r>
              <a:rPr lang="en-US" baseline="0" dirty="0" smtClean="0"/>
              <a:t>Weak </a:t>
            </a:r>
            <a:r>
              <a:rPr lang="en-US" baseline="0" dirty="0" err="1" smtClean="0"/>
              <a:t>etags</a:t>
            </a:r>
            <a:r>
              <a:rPr lang="en-US" baseline="0" dirty="0" smtClean="0"/>
              <a:t> only because tag is the same regardless of XML, JSON or RDF. Would be strong if linked directly to a representation</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For testing, very handy to use in </a:t>
            </a:r>
            <a:r>
              <a:rPr lang="en-US" baseline="0" dirty="0" err="1" smtClean="0"/>
              <a:t>url</a:t>
            </a:r>
            <a:r>
              <a:rPr lang="en-US" baseline="0" dirty="0" smtClean="0"/>
              <a:t>, also some </a:t>
            </a:r>
            <a:r>
              <a:rPr lang="en-US" baseline="0" dirty="0" err="1" smtClean="0"/>
              <a:t>langauges</a:t>
            </a:r>
            <a:r>
              <a:rPr lang="en-US" baseline="0" dirty="0" smtClean="0"/>
              <a:t> don’t allow to edit accept header</a:t>
            </a:r>
            <a:endParaRPr lang="en-US" dirty="0" smtClean="0"/>
          </a:p>
          <a:p>
            <a:pPr marL="0" indent="0">
              <a:buFont typeface="Arial" pitchFamily="34" charset="0"/>
              <a:buNone/>
            </a:pPr>
            <a:endParaRPr lang="en-US" dirty="0" smtClean="0"/>
          </a:p>
          <a:p>
            <a:pPr marL="0" indent="0">
              <a:buFont typeface="Arial" pitchFamily="34" charset="0"/>
              <a:buNone/>
            </a:pPr>
            <a:r>
              <a:rPr lang="en-US" dirty="0" smtClean="0"/>
              <a:t>Preferred method is</a:t>
            </a:r>
            <a:r>
              <a:rPr lang="en-US" baseline="0" dirty="0" smtClean="0"/>
              <a:t> using accept header</a:t>
            </a:r>
          </a:p>
          <a:p>
            <a:pPr marL="0" indent="0">
              <a:buFont typeface="Arial" pitchFamily="34" charset="0"/>
              <a:buNone/>
            </a:pPr>
            <a:endParaRPr lang="en-US" baseline="0"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r>
              <a:rPr lang="en-US" dirty="0" smtClean="0"/>
              <a:t>----</a:t>
            </a:r>
          </a:p>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/fhir/person/@&lt;id&gt;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Applications</a:t>
            </a:r>
            <a:r>
              <a:rPr lang="en-CA" baseline="0" dirty="0" smtClean="0"/>
              <a:t> must pay attention to a minimal set of profile tags.</a:t>
            </a:r>
          </a:p>
          <a:p>
            <a:r>
              <a:rPr lang="en-CA" baseline="0" dirty="0" smtClean="0"/>
              <a:t>All other tags are ignorable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29493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a:t>
            </a:fld>
            <a:endParaRPr lang="en-US" dirty="0"/>
          </a:p>
        </p:txBody>
      </p:sp>
    </p:spTree>
    <p:extLst>
      <p:ext uri="{BB962C8B-B14F-4D97-AF65-F5344CB8AC3E}">
        <p14:creationId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27419709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ways in header to say I don’t want full content back, or I do want it back, but server can still decide</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776619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you might want body back, is servers</a:t>
            </a:r>
            <a:r>
              <a:rPr lang="en-US" baseline="0" dirty="0" smtClean="0"/>
              <a:t> may not store everything you give them. </a:t>
            </a:r>
          </a:p>
          <a:p>
            <a:r>
              <a:rPr lang="en-US" baseline="0" dirty="0" smtClean="0"/>
              <a:t>They might not trust you for address, so they don’t update.</a:t>
            </a:r>
          </a:p>
          <a:p>
            <a:r>
              <a:rPr lang="en-US" baseline="0" dirty="0" smtClean="0"/>
              <a:t>Clients can’t force server to accept content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1691119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smtClean="0"/>
              <a:t>Sometimes servers may not accept all data received, so returning full body can be useful</a:t>
            </a:r>
          </a:p>
          <a:p>
            <a:r>
              <a:rPr lang="en-CA" dirty="0" smtClean="0"/>
              <a:t>For low-bandwidth</a:t>
            </a:r>
            <a:r>
              <a:rPr lang="en-CA" baseline="0" dirty="0" smtClean="0"/>
              <a:t> circumstances, may not want data, even if not everything has been applied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3556288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r>
              <a:rPr lang="en-US" baseline="0" dirty="0" smtClean="0"/>
              <a:t> already have copy of resource, ask for only since date.  Keeping versions for every resource change is important, not mandatory. Spec allows you to retrieve previous versions – show me version 12. Lots of systems that don’t have capacity to track versions, so you may make decision based on your back end.</a:t>
            </a:r>
          </a:p>
          <a:p>
            <a:endParaRPr lang="en-US" baseline="0" dirty="0" smtClean="0"/>
          </a:p>
          <a:p>
            <a:r>
              <a:rPr lang="en-US" baseline="0" dirty="0" smtClean="0"/>
              <a:t>Update if resource is version 11. Request will fail if no match</a:t>
            </a:r>
          </a:p>
          <a:p>
            <a:endParaRPr lang="en-US" baseline="0" dirty="0" smtClean="0"/>
          </a:p>
          <a:p>
            <a:r>
              <a:rPr lang="en-US" baseline="0" dirty="0" smtClean="0"/>
              <a:t>Create so long as no other patient has this </a:t>
            </a:r>
            <a:r>
              <a:rPr lang="en-US" baseline="0" dirty="0" err="1" smtClean="0"/>
              <a:t>ssn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2323970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smtClean="0"/>
              <a:t>Now, if you query for </a:t>
            </a:r>
            <a:r>
              <a:rPr lang="en-US" sz="1200" dirty="0" smtClean="0">
                <a:latin typeface="Courier New" pitchFamily="49" charset="0"/>
                <a:cs typeface="Courier New" pitchFamily="49" charset="0"/>
              </a:rPr>
              <a:t>/server.org/fhir/patient/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200" b="0" baseline="0" dirty="0" smtClean="0">
              <a:latin typeface="Courier New" pitchFamily="49" charset="0"/>
              <a:cs typeface="Courier New" pitchFamily="49" charset="0"/>
            </a:endParaRP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b="0" baseline="0" dirty="0" smtClean="0">
                <a:latin typeface="Courier New" pitchFamily="49" charset="0"/>
                <a:cs typeface="Courier New" pitchFamily="49" charset="0"/>
              </a:rPr>
              <a:t>If you do a get on v15, you will get it</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100</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resource returns back to life!</a:t>
            </a:r>
          </a:p>
          <a:p>
            <a:endParaRPr lang="en-US" dirty="0" smtClean="0"/>
          </a:p>
          <a:p>
            <a:r>
              <a:rPr lang="en-US" dirty="0" smtClean="0"/>
              <a:t>Query on resource on and not found</a:t>
            </a:r>
          </a:p>
          <a:p>
            <a:r>
              <a:rPr lang="en-US" dirty="0" smtClean="0"/>
              <a:t>Query for history, you would get all and find 15 is available </a:t>
            </a:r>
          </a:p>
          <a:p>
            <a:endParaRPr lang="en-US" dirty="0" smtClean="0"/>
          </a:p>
          <a:p>
            <a:endParaRPr lang="en-US" dirty="0" smtClean="0"/>
          </a:p>
          <a:p>
            <a:r>
              <a:rPr lang="en-US" dirty="0" smtClean="0"/>
              <a:t>PUT – with</a:t>
            </a:r>
            <a:r>
              <a:rPr lang="en-US" baseline="0" dirty="0" smtClean="0"/>
              <a:t> your update to 15 and you can bring patient back to l </a:t>
            </a:r>
            <a:r>
              <a:rPr lang="en-US" baseline="0" dirty="0" err="1" smtClean="0"/>
              <a:t>ife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101</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ALWAYS need to</a:t>
            </a:r>
            <a:r>
              <a:rPr lang="en-US" baseline="0" dirty="0" smtClean="0"/>
              <a:t> set Content-Type: ….</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30202601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104</a:t>
            </a:fld>
            <a:endParaRPr lang="en-CA" dirty="0"/>
          </a:p>
        </p:txBody>
      </p:sp>
    </p:spTree>
    <p:extLst>
      <p:ext uri="{BB962C8B-B14F-4D97-AF65-F5344CB8AC3E}">
        <p14:creationId xmlns:p14="http://schemas.microsoft.com/office/powerpoint/2010/main" val="18813582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Base64</a:t>
            </a:r>
            <a:r>
              <a:rPr lang="en-US" baseline="0" dirty="0" smtClean="0"/>
              <a:t> encoded – which isn’t quite as efficient as FTP on a raw binary feed.</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105</a:t>
            </a:fld>
            <a:endParaRPr lang="en-CA" dirty="0"/>
          </a:p>
        </p:txBody>
      </p:sp>
    </p:spTree>
    <p:extLst>
      <p:ext uri="{BB962C8B-B14F-4D97-AF65-F5344CB8AC3E}">
        <p14:creationId xmlns:p14="http://schemas.microsoft.com/office/powerpoint/2010/main" val="41776275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Some languages have libraries supporting </a:t>
            </a:r>
            <a:r>
              <a:rPr lang="en-CA" dirty="0" err="1" smtClean="0"/>
              <a:t>xpath</a:t>
            </a:r>
            <a:r>
              <a:rPr lang="en-CA" dirty="0" smtClean="0"/>
              <a:t> validation against JSON (need</a:t>
            </a:r>
            <a:r>
              <a:rPr lang="en-CA" baseline="0" dirty="0" smtClean="0"/>
              <a:t> XPath 2)</a:t>
            </a:r>
          </a:p>
          <a:p>
            <a:endParaRPr lang="en-CA" baseline="0" dirty="0" smtClean="0"/>
          </a:p>
          <a:p>
            <a:r>
              <a:rPr lang="en-CA" baseline="0" dirty="0" smtClean="0"/>
              <a:t>--</a:t>
            </a:r>
          </a:p>
          <a:p>
            <a:r>
              <a:rPr lang="en-CA" baseline="0" dirty="0" smtClean="0"/>
              <a:t>May need to transform JSON into XML to use XPATH validation. All invariants in spec are written in XPATH</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108</a:t>
            </a:fld>
            <a:endParaRPr lang="en-CA" dirty="0"/>
          </a:p>
        </p:txBody>
      </p:sp>
    </p:spTree>
    <p:extLst>
      <p:ext uri="{BB962C8B-B14F-4D97-AF65-F5344CB8AC3E}">
        <p14:creationId xmlns:p14="http://schemas.microsoft.com/office/powerpoint/2010/main" val="12652681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a:p>
        </p:txBody>
      </p:sp>
    </p:spTree>
    <p:extLst>
      <p:ext uri="{BB962C8B-B14F-4D97-AF65-F5344CB8AC3E}">
        <p14:creationId xmlns:p14="http://schemas.microsoft.com/office/powerpoint/2010/main" val="93151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111</a:t>
            </a:fld>
            <a:endParaRPr lang="en-US"/>
          </a:p>
        </p:txBody>
      </p:sp>
    </p:spTree>
    <p:extLst>
      <p:ext uri="{BB962C8B-B14F-4D97-AF65-F5344CB8AC3E}">
        <p14:creationId xmlns:p14="http://schemas.microsoft.com/office/powerpoint/2010/main" val="1680979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115</a:t>
            </a:fld>
            <a:endParaRPr lang="en-US" dirty="0"/>
          </a:p>
        </p:txBody>
      </p:sp>
    </p:spTree>
    <p:extLst>
      <p:ext uri="{BB962C8B-B14F-4D97-AF65-F5344CB8AC3E}">
        <p14:creationId xmlns:p14="http://schemas.microsoft.com/office/powerpoint/2010/main" val="1966734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p14="http://schemas.microsoft.com/office/powerpoint/2010/main" val="11982626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123</a:t>
            </a:fld>
            <a:endParaRPr lang="en-US"/>
          </a:p>
        </p:txBody>
      </p:sp>
    </p:spTree>
    <p:extLst>
      <p:ext uri="{BB962C8B-B14F-4D97-AF65-F5344CB8AC3E}">
        <p14:creationId xmlns:p14="http://schemas.microsoft.com/office/powerpoint/2010/main" val="31118177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p14="http://schemas.microsoft.com/office/powerpoint/2010/main" val="12573557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p14="http://schemas.microsoft.com/office/powerpoint/2010/main" val="37299216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http://hl7.org/fhir/documents.html#bundle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133</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Through extensions, you could have a ‘fan-out’ message</a:t>
            </a:r>
            <a:r>
              <a:rPr lang="en-US" baseline="0" dirty="0" smtClean="0"/>
              <a:t> that could be sent to multiple end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137</a:t>
            </a:fld>
            <a:endParaRPr lang="en-CA" dirty="0"/>
          </a:p>
        </p:txBody>
      </p:sp>
    </p:spTree>
    <p:extLst>
      <p:ext uri="{BB962C8B-B14F-4D97-AF65-F5344CB8AC3E}">
        <p14:creationId xmlns:p14="http://schemas.microsoft.com/office/powerpoint/2010/main" val="386129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Just like a document, whatever</a:t>
            </a:r>
            <a:r>
              <a:rPr lang="en-US" baseline="0" dirty="0" smtClean="0"/>
              <a:t> is directly pointed to MUST be in the bundle</a:t>
            </a:r>
            <a:endParaRPr lang="en-US" dirty="0" smtClean="0"/>
          </a:p>
          <a:p>
            <a:pPr marL="0" indent="0">
              <a:buFont typeface="Arial" charset="0"/>
              <a:buNone/>
            </a:pPr>
            <a:r>
              <a:rPr lang="en-US" dirty="0" smtClean="0"/>
              <a:t>--</a:t>
            </a:r>
          </a:p>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baseline="0" dirty="0" smtClean="0"/>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138</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141</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145</a:t>
            </a:fld>
            <a:endParaRPr lang="en-US"/>
          </a:p>
        </p:txBody>
      </p:sp>
    </p:spTree>
    <p:extLst>
      <p:ext uri="{BB962C8B-B14F-4D97-AF65-F5344CB8AC3E}">
        <p14:creationId xmlns:p14="http://schemas.microsoft.com/office/powerpoint/2010/main" val="27069073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146</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147</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163181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150</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157</a:t>
            </a:fld>
            <a:endParaRPr lang="en-CA" dirty="0"/>
          </a:p>
        </p:txBody>
      </p:sp>
    </p:spTree>
    <p:extLst>
      <p:ext uri="{BB962C8B-B14F-4D97-AF65-F5344CB8AC3E}">
        <p14:creationId xmlns:p14="http://schemas.microsoft.com/office/powerpoint/2010/main" val="19394096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chain multiple levels</a:t>
            </a:r>
            <a:r>
              <a:rPr lang="en-US" baseline="0" dirty="0" smtClean="0"/>
              <a:t> deep – 2, 3, 4, more levels deep</a:t>
            </a:r>
          </a:p>
          <a:p>
            <a:endParaRPr lang="en-US" baseline="0" dirty="0" smtClean="0"/>
          </a:p>
          <a:p>
            <a:r>
              <a:rPr lang="en-US" baseline="0" dirty="0" smtClean="0"/>
              <a:t>This would search subject on any  (Patient, Device, Group, Location).</a:t>
            </a:r>
          </a:p>
          <a:p>
            <a:endParaRPr lang="en-US" baseline="0" dirty="0" smtClean="0"/>
          </a:p>
          <a:p>
            <a:r>
              <a:rPr lang="en-US" baseline="0" dirty="0" smtClean="0"/>
              <a:t>If you want to limit to patient you can do an &amp;</a:t>
            </a:r>
            <a:r>
              <a:rPr lang="en-US" baseline="0" dirty="0" err="1" smtClean="0"/>
              <a:t>subject:type</a:t>
            </a:r>
            <a:r>
              <a:rPr lang="en-US" baseline="0" dirty="0" smtClean="0"/>
              <a:t>=Patient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161</a:t>
            </a:fld>
            <a:endParaRPr lang="en-CA" dirty="0"/>
          </a:p>
        </p:txBody>
      </p:sp>
    </p:spTree>
    <p:extLst>
      <p:ext uri="{BB962C8B-B14F-4D97-AF65-F5344CB8AC3E}">
        <p14:creationId xmlns:p14="http://schemas.microsoft.com/office/powerpoint/2010/main" val="1544903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164</a:t>
            </a:fld>
            <a:endParaRPr lang="en-US"/>
          </a:p>
        </p:txBody>
      </p:sp>
    </p:spTree>
    <p:extLst>
      <p:ext uri="{BB962C8B-B14F-4D97-AF65-F5344CB8AC3E}">
        <p14:creationId xmlns:p14="http://schemas.microsoft.com/office/powerpoint/2010/main" val="12458753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Search results are in no particular order</a:t>
            </a:r>
            <a:r>
              <a:rPr lang="en-US" baseline="0" dirty="0" smtClean="0"/>
              <a:t> unless you provide a sort order</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166</a:t>
            </a:fld>
            <a:endParaRPr lang="en-CA" dirty="0"/>
          </a:p>
        </p:txBody>
      </p:sp>
    </p:spTree>
    <p:extLst>
      <p:ext uri="{BB962C8B-B14F-4D97-AF65-F5344CB8AC3E}">
        <p14:creationId xmlns:p14="http://schemas.microsoft.com/office/powerpoint/2010/main" val="16551963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p>
          <a:p>
            <a:endParaRPr lang="en-US" baseline="0" dirty="0" smtClean="0"/>
          </a:p>
          <a:p>
            <a:r>
              <a:rPr lang="en-US" baseline="0" dirty="0" smtClean="0"/>
              <a:t>--</a:t>
            </a:r>
          </a:p>
          <a:p>
            <a:r>
              <a:rPr lang="en-US" baseline="0" dirty="0" smtClean="0"/>
              <a:t>REST is stateless so folks could be adding and deleting data after your query. </a:t>
            </a:r>
            <a:r>
              <a:rPr lang="en-CA" baseline="0" dirty="0" smtClean="0"/>
              <a:t> You could query and create a cached result set.</a:t>
            </a:r>
          </a:p>
          <a:p>
            <a:endParaRPr lang="en-CA" baseline="0" dirty="0" smtClean="0"/>
          </a:p>
          <a:p>
            <a:r>
              <a:rPr lang="en-CA" baseline="0" dirty="0" smtClean="0"/>
              <a:t>No predefined patterned for </a:t>
            </a:r>
            <a:r>
              <a:rPr lang="en-CA" baseline="0" dirty="0" err="1" smtClean="0"/>
              <a:t>Continouation</a:t>
            </a:r>
            <a:r>
              <a:rPr lang="en-CA" baseline="0" dirty="0" smtClean="0"/>
              <a:t> links – could be just GUIDs</a:t>
            </a: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167</a:t>
            </a:fld>
            <a:endParaRPr lang="en-US"/>
          </a:p>
        </p:txBody>
      </p:sp>
    </p:spTree>
    <p:extLst>
      <p:ext uri="{BB962C8B-B14F-4D97-AF65-F5344CB8AC3E}">
        <p14:creationId xmlns:p14="http://schemas.microsoft.com/office/powerpoint/2010/main" val="37309138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FHIR spec defines summary – not a server</a:t>
            </a:r>
            <a:r>
              <a:rPr lang="en-US" baseline="0" dirty="0" smtClean="0"/>
              <a:t> specific 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168</a:t>
            </a:fld>
            <a:endParaRPr lang="en-CA" dirty="0"/>
          </a:p>
        </p:txBody>
      </p:sp>
    </p:spTree>
    <p:extLst>
      <p:ext uri="{BB962C8B-B14F-4D97-AF65-F5344CB8AC3E}">
        <p14:creationId xmlns:p14="http://schemas.microsoft.com/office/powerpoint/2010/main" val="1581192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76236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2016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omeserver/fhir/binary/"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hyperlink" Target="http://someserver/Observation/3" TargetMode="External"/><Relationship Id="rId4" Type="http://schemas.openxmlformats.org/officeDocument/2006/relationships/hyperlink" Target="http://someserver/Patient/1"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hyperlink" Target="http://en.wikipedia.org/wiki/Portable_Document_Forma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hyperlink" Target="http://hl7.org/fhir/messageheader-operations.html"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hyperlink" Target="http://hl7.org/fhir/bundle.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hyperlink" Target="https://example/fhir/Observation?subject=Patient/1"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6-03%20FHIR%20Institute/Hands%20on%20FHIR.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94.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26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hl7.org/fhir/conformance.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Hands-on FHIR</a:t>
            </a:r>
            <a:endParaRPr lang="en-US" dirty="0"/>
          </a:p>
        </p:txBody>
      </p:sp>
      <p:sp>
        <p:nvSpPr>
          <p:cNvPr id="5"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smtClean="0"/>
              <a:t>Lloyd McKenzie</a:t>
            </a:r>
          </a:p>
          <a:p>
            <a:r>
              <a:rPr lang="en-AU" kern="0" dirty="0" smtClean="0"/>
              <a:t>March 15-16, 2016</a:t>
            </a:r>
            <a:endParaRPr lang="en-AU"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will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02716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100</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36630206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101</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900649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Operations</a:t>
            </a:r>
            <a:endParaRPr lang="en-CA" dirty="0"/>
          </a:p>
        </p:txBody>
      </p:sp>
      <p:sp>
        <p:nvSpPr>
          <p:cNvPr id="4" name="Content Placeholder 3"/>
          <p:cNvSpPr>
            <a:spLocks noGrp="1"/>
          </p:cNvSpPr>
          <p:nvPr>
            <p:ph idx="1"/>
          </p:nvPr>
        </p:nvSpPr>
        <p:spPr/>
        <p:txBody>
          <a:bodyPr/>
          <a:lstStyle/>
          <a:p>
            <a:r>
              <a:rPr lang="en-CA" dirty="0" smtClean="0"/>
              <a:t>Similar to RPC calls</a:t>
            </a:r>
          </a:p>
          <a:p>
            <a:r>
              <a:rPr lang="en-CA" dirty="0" smtClean="0"/>
              <a:t>Invoke on the operation URL using POST</a:t>
            </a:r>
          </a:p>
          <a:p>
            <a:pPr lvl="1"/>
            <a:r>
              <a:rPr lang="en-CA" dirty="0" smtClean="0"/>
              <a:t>Pass in a set of arguments using the Parameters resource</a:t>
            </a:r>
          </a:p>
          <a:p>
            <a:r>
              <a:rPr lang="en-CA" dirty="0" smtClean="0"/>
              <a:t>Get back a bundle containing results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102</a:t>
            </a:fld>
            <a:endParaRPr lang="en-CA"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Invoking an Operation</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dirty="0"/>
          </a:p>
        </p:txBody>
      </p:sp>
      <p:pic>
        <p:nvPicPr>
          <p:cNvPr id="5122" name="Picture 2"/>
          <p:cNvPicPr>
            <a:picLocks noChangeAspect="1" noChangeArrowheads="1"/>
          </p:cNvPicPr>
          <p:nvPr/>
        </p:nvPicPr>
        <p:blipFill>
          <a:blip r:embed="rId3" cstate="print"/>
          <a:srcRect/>
          <a:stretch>
            <a:fillRect/>
          </a:stretch>
        </p:blipFill>
        <p:spPr bwMode="auto">
          <a:xfrm>
            <a:off x="395536" y="2492896"/>
            <a:ext cx="4981575" cy="3476625"/>
          </a:xfrm>
          <a:prstGeom prst="rect">
            <a:avLst/>
          </a:prstGeom>
          <a:noFill/>
          <a:ln w="9525">
            <a:noFill/>
            <a:miter lim="800000"/>
            <a:headEnd/>
            <a:tailEnd/>
          </a:ln>
        </p:spPr>
      </p:pic>
      <p:sp>
        <p:nvSpPr>
          <p:cNvPr id="6" name="TextBox 5"/>
          <p:cNvSpPr txBox="1"/>
          <p:nvPr/>
        </p:nvSpPr>
        <p:spPr>
          <a:xfrm>
            <a:off x="4644008" y="1700808"/>
            <a:ext cx="2954655" cy="646331"/>
          </a:xfrm>
          <a:prstGeom prst="rect">
            <a:avLst/>
          </a:prstGeom>
          <a:noFill/>
          <a:ln>
            <a:solidFill>
              <a:schemeClr val="tx1"/>
            </a:solidFill>
          </a:ln>
        </p:spPr>
        <p:txBody>
          <a:bodyPr wrap="none" rtlCol="0">
            <a:spAutoFit/>
          </a:bodyPr>
          <a:lstStyle/>
          <a:p>
            <a:r>
              <a:rPr lang="en-CA" dirty="0" smtClean="0"/>
              <a:t>Operations can be defined </a:t>
            </a:r>
          </a:p>
          <a:p>
            <a:r>
              <a:rPr lang="en-CA" dirty="0" smtClean="0"/>
              <a:t>by HL7 or by others</a:t>
            </a:r>
            <a:endParaRPr lang="en-CA" dirty="0"/>
          </a:p>
        </p:txBody>
      </p:sp>
      <p:sp>
        <p:nvSpPr>
          <p:cNvPr id="7" name="TextBox 6"/>
          <p:cNvSpPr txBox="1"/>
          <p:nvPr/>
        </p:nvSpPr>
        <p:spPr>
          <a:xfrm>
            <a:off x="5292080" y="3212976"/>
            <a:ext cx="3352200" cy="923330"/>
          </a:xfrm>
          <a:prstGeom prst="rect">
            <a:avLst/>
          </a:prstGeom>
          <a:noFill/>
          <a:ln>
            <a:solidFill>
              <a:schemeClr val="tx1"/>
            </a:solidFill>
          </a:ln>
        </p:spPr>
        <p:txBody>
          <a:bodyPr wrap="none" rtlCol="0">
            <a:spAutoFit/>
          </a:bodyPr>
          <a:lstStyle/>
          <a:p>
            <a:r>
              <a:rPr lang="en-CA" dirty="0" smtClean="0"/>
              <a:t>Parameters can be data type</a:t>
            </a:r>
          </a:p>
          <a:p>
            <a:r>
              <a:rPr lang="en-CA" dirty="0" smtClean="0"/>
              <a:t>Instances, resource references</a:t>
            </a:r>
          </a:p>
          <a:p>
            <a:r>
              <a:rPr lang="en-CA" dirty="0" smtClean="0"/>
              <a:t>or full-blown resources</a:t>
            </a:r>
            <a:endParaRPr lang="en-CA" dirty="0"/>
          </a:p>
        </p:txBody>
      </p:sp>
      <p:sp>
        <p:nvSpPr>
          <p:cNvPr id="8" name="TextBox 7"/>
          <p:cNvSpPr txBox="1"/>
          <p:nvPr/>
        </p:nvSpPr>
        <p:spPr>
          <a:xfrm>
            <a:off x="4139952" y="5085184"/>
            <a:ext cx="3916457" cy="923330"/>
          </a:xfrm>
          <a:prstGeom prst="rect">
            <a:avLst/>
          </a:prstGeom>
          <a:noFill/>
          <a:ln>
            <a:solidFill>
              <a:schemeClr val="tx1"/>
            </a:solidFill>
          </a:ln>
        </p:spPr>
        <p:txBody>
          <a:bodyPr wrap="none" rtlCol="0">
            <a:spAutoFit/>
          </a:bodyPr>
          <a:lstStyle/>
          <a:p>
            <a:r>
              <a:rPr lang="en-CA" dirty="0" smtClean="0"/>
              <a:t>Parameters is a “special” resource</a:t>
            </a:r>
          </a:p>
          <a:p>
            <a:r>
              <a:rPr lang="en-CA" dirty="0" smtClean="0"/>
              <a:t>Can’t be queried or updated, doesn’t</a:t>
            </a:r>
          </a:p>
          <a:p>
            <a:r>
              <a:rPr lang="en-CA" dirty="0" smtClean="0"/>
              <a:t>Have an end-point</a:t>
            </a:r>
            <a:endParaRPr lang="en-CA" dirty="0"/>
          </a:p>
        </p:txBody>
      </p:sp>
      <p:cxnSp>
        <p:nvCxnSpPr>
          <p:cNvPr id="10" name="Straight Arrow Connector 9"/>
          <p:cNvCxnSpPr>
            <a:stCxn id="6" idx="1"/>
          </p:cNvCxnSpPr>
          <p:nvPr/>
        </p:nvCxnSpPr>
        <p:spPr bwMode="auto">
          <a:xfrm flipH="1">
            <a:off x="3491880" y="2023974"/>
            <a:ext cx="1152128" cy="540930"/>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7" idx="1"/>
          </p:cNvCxnSpPr>
          <p:nvPr/>
        </p:nvCxnSpPr>
        <p:spPr bwMode="auto">
          <a:xfrm flipH="1">
            <a:off x="4139952" y="3674641"/>
            <a:ext cx="1152128" cy="42391"/>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2483768" y="4005064"/>
            <a:ext cx="2808312" cy="792088"/>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Some existing operations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104</a:t>
            </a:fld>
            <a:endParaRPr lang="en-CA" dirty="0"/>
          </a:p>
        </p:txBody>
      </p:sp>
      <p:pic>
        <p:nvPicPr>
          <p:cNvPr id="6146" name="Picture 2"/>
          <p:cNvPicPr>
            <a:picLocks noChangeAspect="1" noChangeArrowheads="1"/>
          </p:cNvPicPr>
          <p:nvPr/>
        </p:nvPicPr>
        <p:blipFill>
          <a:blip r:embed="rId3" cstate="print"/>
          <a:srcRect/>
          <a:stretch>
            <a:fillRect/>
          </a:stretch>
        </p:blipFill>
        <p:spPr bwMode="auto">
          <a:xfrm>
            <a:off x="281664" y="1715219"/>
            <a:ext cx="8564563" cy="48101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3"/>
              </a:rPr>
              <a:t>https://someserver/fhir/Binary/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limited search, no narrative, etc.)</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105</a:t>
            </a:fld>
            <a:endParaRPr lang="en-CA"/>
          </a:p>
        </p:txBody>
      </p:sp>
    </p:spTree>
    <p:extLst>
      <p:ext uri="{BB962C8B-B14F-4D97-AF65-F5344CB8AC3E}">
        <p14:creationId xmlns:p14="http://schemas.microsoft.com/office/powerpoint/2010/main" val="3926420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106</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23198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107</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0508571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a:p>
        </p:txBody>
      </p:sp>
    </p:spTree>
    <p:extLst>
      <p:ext uri="{BB962C8B-B14F-4D97-AF65-F5344CB8AC3E}">
        <p14:creationId xmlns:p14="http://schemas.microsoft.com/office/powerpoint/2010/main" val="37414145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281526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11</a:t>
            </a:fld>
            <a:endParaRPr lang="en-CA"/>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110</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p14="http://schemas.microsoft.com/office/powerpoint/2010/main" val="523813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111</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56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p14="http://schemas.microsoft.com/office/powerpoint/2010/main" val="1361859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Sometimes we need to communicate bundles of bundles</a:t>
            </a:r>
          </a:p>
          <a:p>
            <a:pPr lvl="1"/>
            <a:r>
              <a:rPr lang="en-US" dirty="0" smtClean="0"/>
              <a:t>E.g. Search result or operation result returning documents</a:t>
            </a:r>
          </a:p>
        </p:txBody>
      </p:sp>
      <p:sp>
        <p:nvSpPr>
          <p:cNvPr id="5" name="Slide Number Placeholder 4"/>
          <p:cNvSpPr>
            <a:spLocks noGrp="1"/>
          </p:cNvSpPr>
          <p:nvPr>
            <p:ph type="sldNum" sz="quarter" idx="4"/>
          </p:nvPr>
        </p:nvSpPr>
        <p:spPr/>
        <p:txBody>
          <a:bodyPr/>
          <a:lstStyle/>
          <a:p>
            <a:fld id="{5CC3E5C4-3E2B-40F1-9F2B-C46CEB0C88DF}" type="slidenum">
              <a:rPr lang="en-US" smtClean="0"/>
              <a:pPr/>
              <a:t>113</a:t>
            </a:fld>
            <a:endParaRPr lang="en-US" dirty="0"/>
          </a:p>
        </p:txBody>
      </p:sp>
    </p:spTree>
    <p:extLst>
      <p:ext uri="{BB962C8B-B14F-4D97-AF65-F5344CB8AC3E}">
        <p14:creationId xmlns:p14="http://schemas.microsoft.com/office/powerpoint/2010/main" val="3745673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Bundles &amp; Atom</a:t>
            </a:r>
            <a:endParaRPr lang="en-CA" dirty="0"/>
          </a:p>
        </p:txBody>
      </p:sp>
      <p:sp>
        <p:nvSpPr>
          <p:cNvPr id="3" name="Content Placeholder 2"/>
          <p:cNvSpPr>
            <a:spLocks noGrp="1"/>
          </p:cNvSpPr>
          <p:nvPr>
            <p:ph idx="1"/>
          </p:nvPr>
        </p:nvSpPr>
        <p:spPr/>
        <p:txBody>
          <a:bodyPr/>
          <a:lstStyle/>
          <a:p>
            <a:r>
              <a:rPr lang="en-CA" dirty="0" smtClean="0"/>
              <a:t>In DSTU 1, we had adopted Atom as the syntax for bundles</a:t>
            </a:r>
          </a:p>
          <a:p>
            <a:pPr lvl="1"/>
            <a:r>
              <a:rPr lang="en-CA" dirty="0" smtClean="0"/>
              <a:t>It was an industry standard</a:t>
            </a:r>
          </a:p>
          <a:p>
            <a:pPr lvl="1"/>
            <a:r>
              <a:rPr lang="en-CA" dirty="0" smtClean="0"/>
              <a:t>Had extensions to support deletes, query pagination</a:t>
            </a:r>
          </a:p>
          <a:p>
            <a:r>
              <a:rPr lang="en-CA" dirty="0" smtClean="0"/>
              <a:t>However</a:t>
            </a:r>
          </a:p>
          <a:p>
            <a:pPr lvl="1"/>
            <a:r>
              <a:rPr lang="en-CA" dirty="0" smtClean="0"/>
              <a:t>None of the off-the-shelf libraries supported the extensions</a:t>
            </a:r>
          </a:p>
          <a:p>
            <a:pPr lvl="1"/>
            <a:r>
              <a:rPr lang="en-CA" dirty="0" smtClean="0"/>
              <a:t>Bundle not being a resource added complexity</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Bundle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23528" y="1700808"/>
            <a:ext cx="8483688" cy="4104456"/>
          </a:xfrm>
          <a:prstGeom prst="rect">
            <a:avLst/>
          </a:prstGeom>
          <a:noFill/>
          <a:ln w="9525">
            <a:noFill/>
            <a:miter lim="800000"/>
            <a:headEnd/>
            <a:tailEnd/>
          </a:ln>
        </p:spPr>
      </p:pic>
    </p:spTree>
    <p:extLst>
      <p:ext uri="{BB962C8B-B14F-4D97-AF65-F5344CB8AC3E}">
        <p14:creationId xmlns:p14="http://schemas.microsoft.com/office/powerpoint/2010/main" val="33494753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bundle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116</a:t>
            </a:fld>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391977" y="1700808"/>
            <a:ext cx="8450263" cy="4781550"/>
          </a:xfrm>
          <a:prstGeom prst="rect">
            <a:avLst/>
          </a:prstGeom>
          <a:noFill/>
          <a:ln w="9525">
            <a:noFill/>
            <a:miter lim="800000"/>
            <a:headEnd/>
            <a:tailEnd/>
          </a:ln>
        </p:spPr>
      </p:pic>
    </p:spTree>
    <p:extLst>
      <p:ext uri="{BB962C8B-B14F-4D97-AF65-F5344CB8AC3E}">
        <p14:creationId xmlns:p14="http://schemas.microsoft.com/office/powerpoint/2010/main" val="378014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117</a:t>
            </a:fld>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3883489106"/>
              </p:ext>
            </p:extLst>
          </p:nvPr>
        </p:nvGraphicFramePr>
        <p:xfrm>
          <a:off x="683568" y="1700808"/>
          <a:ext cx="7848872" cy="4790440"/>
        </p:xfrm>
        <a:graphic>
          <a:graphicData uri="http://schemas.openxmlformats.org/drawingml/2006/table">
            <a:tbl>
              <a:tblPr firstRow="1" bandRow="1">
                <a:tableStyleId>{5C22544A-7EE6-4342-B048-85BDC9FD1C3A}</a:tableStyleId>
              </a:tblPr>
              <a:tblGrid>
                <a:gridCol w="2132411">
                  <a:extLst>
                    <a:ext uri="{9D8B030D-6E8A-4147-A177-3AD203B41FA5}">
                      <a16:colId xmlns:a16="http://schemas.microsoft.com/office/drawing/2014/main" val="20000"/>
                    </a:ext>
                  </a:extLst>
                </a:gridCol>
                <a:gridCol w="5716461">
                  <a:extLst>
                    <a:ext uri="{9D8B030D-6E8A-4147-A177-3AD203B41FA5}">
                      <a16:colId xmlns:a16="http://schemas.microsoft.com/office/drawing/2014/main" val="20001"/>
                    </a:ext>
                  </a:extLst>
                </a:gridCol>
              </a:tblGrid>
              <a:tr h="370840">
                <a:tc>
                  <a:txBody>
                    <a:bodyPr/>
                    <a:lstStyle/>
                    <a:p>
                      <a:r>
                        <a:rPr lang="en-CA" dirty="0" smtClean="0"/>
                        <a:t>Code</a:t>
                      </a:r>
                      <a:endParaRPr lang="en-CA" dirty="0"/>
                    </a:p>
                  </a:txBody>
                  <a:tcPr/>
                </a:tc>
                <a:tc>
                  <a:txBody>
                    <a:bodyPr/>
                    <a:lstStyle/>
                    <a:p>
                      <a:r>
                        <a:rPr lang="en-CA" dirty="0" smtClean="0"/>
                        <a:t>Description</a:t>
                      </a:r>
                      <a:endParaRPr lang="en-CA" dirty="0"/>
                    </a:p>
                  </a:txBody>
                  <a:tcPr/>
                </a:tc>
                <a:extLst>
                  <a:ext uri="{0D108BD9-81ED-4DB2-BD59-A6C34878D82A}">
                    <a16:rowId xmlns:a16="http://schemas.microsoft.com/office/drawing/2014/main" val="10000"/>
                  </a:ext>
                </a:extLst>
              </a:tr>
              <a:tr h="370840">
                <a:tc>
                  <a:txBody>
                    <a:bodyPr/>
                    <a:lstStyle/>
                    <a:p>
                      <a:r>
                        <a:rPr lang="en-CA" dirty="0" smtClean="0"/>
                        <a:t>document</a:t>
                      </a:r>
                      <a:endParaRPr lang="en-CA" dirty="0"/>
                    </a:p>
                  </a:txBody>
                  <a:tcPr/>
                </a:tc>
                <a:tc>
                  <a:txBody>
                    <a:bodyPr/>
                    <a:lstStyle/>
                    <a:p>
                      <a:r>
                        <a:rPr lang="en-CA" dirty="0" smtClean="0"/>
                        <a:t>Bundle is a document – rooted in Composition</a:t>
                      </a:r>
                      <a:endParaRPr lang="en-CA" dirty="0"/>
                    </a:p>
                  </a:txBody>
                  <a:tcPr/>
                </a:tc>
                <a:extLst>
                  <a:ext uri="{0D108BD9-81ED-4DB2-BD59-A6C34878D82A}">
                    <a16:rowId xmlns:a16="http://schemas.microsoft.com/office/drawing/2014/main" val="10001"/>
                  </a:ext>
                </a:extLst>
              </a:tr>
              <a:tr h="370840">
                <a:tc>
                  <a:txBody>
                    <a:bodyPr/>
                    <a:lstStyle/>
                    <a:p>
                      <a:r>
                        <a:rPr lang="en-CA" dirty="0" smtClean="0"/>
                        <a:t>message</a:t>
                      </a:r>
                      <a:endParaRPr lang="en-CA" dirty="0"/>
                    </a:p>
                  </a:txBody>
                  <a:tcPr/>
                </a:tc>
                <a:tc>
                  <a:txBody>
                    <a:bodyPr/>
                    <a:lstStyle/>
                    <a:p>
                      <a:r>
                        <a:rPr lang="en-CA" dirty="0" smtClean="0"/>
                        <a:t>Bundle is a message – rooted in </a:t>
                      </a:r>
                      <a:r>
                        <a:rPr lang="en-CA" dirty="0" err="1" smtClean="0"/>
                        <a:t>MessageHeader</a:t>
                      </a:r>
                      <a:endParaRPr lang="en-CA" dirty="0"/>
                    </a:p>
                  </a:txBody>
                  <a:tcPr/>
                </a:tc>
                <a:extLst>
                  <a:ext uri="{0D108BD9-81ED-4DB2-BD59-A6C34878D82A}">
                    <a16:rowId xmlns:a16="http://schemas.microsoft.com/office/drawing/2014/main" val="10002"/>
                  </a:ext>
                </a:extLst>
              </a:tr>
              <a:tr h="370840">
                <a:tc>
                  <a:txBody>
                    <a:bodyPr/>
                    <a:lstStyle/>
                    <a:p>
                      <a:r>
                        <a:rPr lang="en-CA" dirty="0" smtClean="0"/>
                        <a:t>transaction</a:t>
                      </a:r>
                      <a:endParaRPr lang="en-CA" dirty="0"/>
                    </a:p>
                  </a:txBody>
                  <a:tcPr/>
                </a:tc>
                <a:tc>
                  <a:txBody>
                    <a:bodyPr/>
                    <a:lstStyle/>
                    <a:p>
                      <a:r>
                        <a:rPr lang="en-CA" dirty="0" smtClean="0"/>
                        <a:t>Process all entries as part of a single unit of work</a:t>
                      </a:r>
                      <a:endParaRPr lang="en-CA" dirty="0"/>
                    </a:p>
                  </a:txBody>
                  <a:tcPr/>
                </a:tc>
                <a:extLst>
                  <a:ext uri="{0D108BD9-81ED-4DB2-BD59-A6C34878D82A}">
                    <a16:rowId xmlns:a16="http://schemas.microsoft.com/office/drawing/2014/main" val="10003"/>
                  </a:ext>
                </a:extLst>
              </a:tr>
              <a:tr h="370840">
                <a:tc>
                  <a:txBody>
                    <a:bodyPr/>
                    <a:lstStyle/>
                    <a:p>
                      <a:r>
                        <a:rPr lang="en-CA" dirty="0" smtClean="0"/>
                        <a:t>transaction-response</a:t>
                      </a:r>
                      <a:endParaRPr lang="en-CA" dirty="0"/>
                    </a:p>
                  </a:txBody>
                  <a:tcPr/>
                </a:tc>
                <a:tc>
                  <a:txBody>
                    <a:bodyPr/>
                    <a:lstStyle/>
                    <a:p>
                      <a:r>
                        <a:rPr lang="en-CA" dirty="0" smtClean="0"/>
                        <a:t>Each entry represents the results on</a:t>
                      </a:r>
                      <a:r>
                        <a:rPr lang="en-CA" baseline="0" dirty="0" smtClean="0"/>
                        <a:t> a 1-for-1 basis of an original transaction</a:t>
                      </a:r>
                      <a:endParaRPr lang="en-CA" dirty="0"/>
                    </a:p>
                  </a:txBody>
                  <a:tcPr/>
                </a:tc>
                <a:extLst>
                  <a:ext uri="{0D108BD9-81ED-4DB2-BD59-A6C34878D82A}">
                    <a16:rowId xmlns:a16="http://schemas.microsoft.com/office/drawing/2014/main" val="10004"/>
                  </a:ext>
                </a:extLst>
              </a:tr>
              <a:tr h="370840">
                <a:tc>
                  <a:txBody>
                    <a:bodyPr/>
                    <a:lstStyle/>
                    <a:p>
                      <a:r>
                        <a:rPr lang="en-CA" dirty="0" smtClean="0"/>
                        <a:t>history</a:t>
                      </a:r>
                      <a:endParaRPr lang="en-CA" dirty="0"/>
                    </a:p>
                  </a:txBody>
                  <a:tcPr/>
                </a:tc>
                <a:tc>
                  <a:txBody>
                    <a:bodyPr/>
                    <a:lstStyle/>
                    <a:p>
                      <a:r>
                        <a:rPr lang="en-CA" dirty="0" smtClean="0"/>
                        <a:t>A list of versions of a single resource</a:t>
                      </a:r>
                      <a:endParaRPr lang="en-CA" dirty="0"/>
                    </a:p>
                  </a:txBody>
                  <a:tcPr/>
                </a:tc>
                <a:extLst>
                  <a:ext uri="{0D108BD9-81ED-4DB2-BD59-A6C34878D82A}">
                    <a16:rowId xmlns:a16="http://schemas.microsoft.com/office/drawing/2014/main" val="10005"/>
                  </a:ext>
                </a:extLst>
              </a:tr>
              <a:tr h="370840">
                <a:tc>
                  <a:txBody>
                    <a:bodyPr/>
                    <a:lstStyle/>
                    <a:p>
                      <a:r>
                        <a:rPr lang="en-CA" dirty="0" err="1" smtClean="0"/>
                        <a:t>searchset</a:t>
                      </a:r>
                      <a:endParaRPr lang="en-CA" dirty="0"/>
                    </a:p>
                  </a:txBody>
                  <a:tcPr/>
                </a:tc>
                <a:tc>
                  <a:txBody>
                    <a:bodyPr/>
                    <a:lstStyle/>
                    <a:p>
                      <a:r>
                        <a:rPr lang="en-CA" dirty="0" smtClean="0"/>
                        <a:t>The results of a search</a:t>
                      </a:r>
                      <a:endParaRPr lang="en-CA" dirty="0"/>
                    </a:p>
                  </a:txBody>
                  <a:tcPr/>
                </a:tc>
                <a:extLst>
                  <a:ext uri="{0D108BD9-81ED-4DB2-BD59-A6C34878D82A}">
                    <a16:rowId xmlns:a16="http://schemas.microsoft.com/office/drawing/2014/main" val="10006"/>
                  </a:ext>
                </a:extLst>
              </a:tr>
              <a:tr h="370840">
                <a:tc>
                  <a:txBody>
                    <a:bodyPr/>
                    <a:lstStyle/>
                    <a:p>
                      <a:r>
                        <a:rPr lang="en-CA" dirty="0" smtClean="0"/>
                        <a:t>collection</a:t>
                      </a:r>
                      <a:endParaRPr lang="en-CA" dirty="0"/>
                    </a:p>
                  </a:txBody>
                  <a:tcPr/>
                </a:tc>
                <a:tc>
                  <a:txBody>
                    <a:bodyPr/>
                    <a:lstStyle/>
                    <a:p>
                      <a:r>
                        <a:rPr lang="en-CA" dirty="0" smtClean="0"/>
                        <a:t>A set of resources collected for ease of distribution</a:t>
                      </a:r>
                      <a:endParaRPr lang="en-CA" dirty="0"/>
                    </a:p>
                  </a:txBody>
                  <a:tcPr/>
                </a:tc>
                <a:extLst>
                  <a:ext uri="{0D108BD9-81ED-4DB2-BD59-A6C34878D82A}">
                    <a16:rowId xmlns:a16="http://schemas.microsoft.com/office/drawing/2014/main" val="10007"/>
                  </a:ext>
                </a:extLst>
              </a:tr>
              <a:tr h="370840">
                <a:tc>
                  <a:txBody>
                    <a:bodyPr/>
                    <a:lstStyle/>
                    <a:p>
                      <a:r>
                        <a:rPr lang="en-CA" dirty="0" smtClean="0"/>
                        <a:t>batch</a:t>
                      </a:r>
                      <a:endParaRPr lang="en-CA" dirty="0"/>
                    </a:p>
                  </a:txBody>
                  <a:tcPr/>
                </a:tc>
                <a:tc>
                  <a:txBody>
                    <a:bodyPr/>
                    <a:lstStyle/>
                    <a:p>
                      <a:r>
                        <a:rPr lang="en-CA" dirty="0" smtClean="0"/>
                        <a:t>A set of independent resources</a:t>
                      </a:r>
                      <a:r>
                        <a:rPr lang="en-CA" baseline="0" dirty="0" smtClean="0"/>
                        <a:t> – to be processed individually</a:t>
                      </a:r>
                      <a:endParaRPr lang="en-CA" dirty="0"/>
                    </a:p>
                  </a:txBody>
                  <a:tcPr/>
                </a:tc>
                <a:extLst>
                  <a:ext uri="{0D108BD9-81ED-4DB2-BD59-A6C34878D82A}">
                    <a16:rowId xmlns:a16="http://schemas.microsoft.com/office/drawing/2014/main" val="10008"/>
                  </a:ext>
                </a:extLst>
              </a:tr>
              <a:tr h="370840">
                <a:tc>
                  <a:txBody>
                    <a:bodyPr/>
                    <a:lstStyle/>
                    <a:p>
                      <a:r>
                        <a:rPr lang="en-US" dirty="0" smtClean="0"/>
                        <a:t>batch-response</a:t>
                      </a:r>
                      <a:endParaRPr lang="en-CA"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bundle is a batch response. Note that as a batch, some responses may indicate failure and others success.</a:t>
                      </a:r>
                      <a:endParaRPr lang="en-CA" dirty="0"/>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Link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118</a:t>
            </a:fld>
            <a:endParaRPr lang="en-CA" dirty="0"/>
          </a:p>
        </p:txBody>
      </p:sp>
      <p:graphicFrame>
        <p:nvGraphicFramePr>
          <p:cNvPr id="4" name="Table 3"/>
          <p:cNvGraphicFramePr>
            <a:graphicFrameLocks noGrp="1"/>
          </p:cNvGraphicFramePr>
          <p:nvPr/>
        </p:nvGraphicFramePr>
        <p:xfrm>
          <a:off x="683568" y="1988840"/>
          <a:ext cx="7848872" cy="3606800"/>
        </p:xfrm>
        <a:graphic>
          <a:graphicData uri="http://schemas.openxmlformats.org/drawingml/2006/table">
            <a:tbl>
              <a:tblPr firstRow="1" bandRow="1">
                <a:tableStyleId>{5C22544A-7EE6-4342-B048-85BDC9FD1C3A}</a:tableStyleId>
              </a:tblPr>
              <a:tblGrid>
                <a:gridCol w="2132411">
                  <a:extLst>
                    <a:ext uri="{9D8B030D-6E8A-4147-A177-3AD203B41FA5}">
                      <a16:colId xmlns:a16="http://schemas.microsoft.com/office/drawing/2014/main" val="20000"/>
                    </a:ext>
                  </a:extLst>
                </a:gridCol>
                <a:gridCol w="5716461">
                  <a:extLst>
                    <a:ext uri="{9D8B030D-6E8A-4147-A177-3AD203B41FA5}">
                      <a16:colId xmlns:a16="http://schemas.microsoft.com/office/drawing/2014/main" val="20001"/>
                    </a:ext>
                  </a:extLst>
                </a:gridCol>
              </a:tblGrid>
              <a:tr h="370840">
                <a:tc>
                  <a:txBody>
                    <a:bodyPr/>
                    <a:lstStyle/>
                    <a:p>
                      <a:r>
                        <a:rPr lang="en-CA" dirty="0" smtClean="0"/>
                        <a:t>Code</a:t>
                      </a:r>
                      <a:endParaRPr lang="en-CA" dirty="0"/>
                    </a:p>
                  </a:txBody>
                  <a:tcPr/>
                </a:tc>
                <a:tc>
                  <a:txBody>
                    <a:bodyPr/>
                    <a:lstStyle/>
                    <a:p>
                      <a:r>
                        <a:rPr lang="en-CA" dirty="0" smtClean="0"/>
                        <a:t>Description</a:t>
                      </a:r>
                      <a:endParaRPr lang="en-CA" dirty="0"/>
                    </a:p>
                  </a:txBody>
                  <a:tcPr/>
                </a:tc>
                <a:extLst>
                  <a:ext uri="{0D108BD9-81ED-4DB2-BD59-A6C34878D82A}">
                    <a16:rowId xmlns:a16="http://schemas.microsoft.com/office/drawing/2014/main" val="10000"/>
                  </a:ext>
                </a:extLst>
              </a:tr>
              <a:tr h="370840">
                <a:tc>
                  <a:txBody>
                    <a:bodyPr/>
                    <a:lstStyle/>
                    <a:p>
                      <a:r>
                        <a:rPr lang="en-CA" dirty="0" smtClean="0"/>
                        <a:t>current</a:t>
                      </a:r>
                      <a:endParaRPr lang="en-CA" dirty="0"/>
                    </a:p>
                  </a:txBody>
                  <a:tcPr/>
                </a:tc>
                <a:tc>
                  <a:txBody>
                    <a:bodyPr/>
                    <a:lstStyle/>
                    <a:p>
                      <a:r>
                        <a:rPr lang="en-CA" dirty="0" smtClean="0"/>
                        <a:t>The URL</a:t>
                      </a:r>
                      <a:r>
                        <a:rPr lang="en-CA" baseline="0" dirty="0" smtClean="0"/>
                        <a:t> that defines this item</a:t>
                      </a:r>
                      <a:endParaRPr lang="en-CA" dirty="0"/>
                    </a:p>
                  </a:txBody>
                  <a:tcPr/>
                </a:tc>
                <a:extLst>
                  <a:ext uri="{0D108BD9-81ED-4DB2-BD59-A6C34878D82A}">
                    <a16:rowId xmlns:a16="http://schemas.microsoft.com/office/drawing/2014/main" val="10001"/>
                  </a:ext>
                </a:extLst>
              </a:tr>
              <a:tr h="370840">
                <a:tc>
                  <a:txBody>
                    <a:bodyPr/>
                    <a:lstStyle/>
                    <a:p>
                      <a:r>
                        <a:rPr lang="en-CA" dirty="0" smtClean="0"/>
                        <a:t>first</a:t>
                      </a:r>
                      <a:endParaRPr lang="en-CA" dirty="0"/>
                    </a:p>
                  </a:txBody>
                  <a:tcPr/>
                </a:tc>
                <a:tc>
                  <a:txBody>
                    <a:bodyPr/>
                    <a:lstStyle/>
                    <a:p>
                      <a:r>
                        <a:rPr lang="en-CA" dirty="0" smtClean="0"/>
                        <a:t>First</a:t>
                      </a:r>
                      <a:r>
                        <a:rPr lang="en-CA" baseline="0" dirty="0" smtClean="0"/>
                        <a:t> set of records in a query set</a:t>
                      </a:r>
                      <a:endParaRPr lang="en-CA" dirty="0"/>
                    </a:p>
                  </a:txBody>
                  <a:tcPr/>
                </a:tc>
                <a:extLst>
                  <a:ext uri="{0D108BD9-81ED-4DB2-BD59-A6C34878D82A}">
                    <a16:rowId xmlns:a16="http://schemas.microsoft.com/office/drawing/2014/main" val="10002"/>
                  </a:ext>
                </a:extLst>
              </a:tr>
              <a:tr h="370840">
                <a:tc>
                  <a:txBody>
                    <a:bodyPr/>
                    <a:lstStyle/>
                    <a:p>
                      <a:r>
                        <a:rPr lang="en-CA" dirty="0" smtClean="0"/>
                        <a:t>last</a:t>
                      </a:r>
                      <a:endParaRPr lang="en-CA" dirty="0"/>
                    </a:p>
                  </a:txBody>
                  <a:tcPr/>
                </a:tc>
                <a:tc>
                  <a:txBody>
                    <a:bodyPr/>
                    <a:lstStyle/>
                    <a:p>
                      <a:r>
                        <a:rPr lang="en-CA" dirty="0" smtClean="0"/>
                        <a:t>Last set</a:t>
                      </a:r>
                      <a:r>
                        <a:rPr lang="en-CA" baseline="0" dirty="0" smtClean="0"/>
                        <a:t> of records in a query set</a:t>
                      </a:r>
                      <a:endParaRPr lang="en-CA" dirty="0"/>
                    </a:p>
                  </a:txBody>
                  <a:tcPr/>
                </a:tc>
                <a:extLst>
                  <a:ext uri="{0D108BD9-81ED-4DB2-BD59-A6C34878D82A}">
                    <a16:rowId xmlns:a16="http://schemas.microsoft.com/office/drawing/2014/main" val="10003"/>
                  </a:ext>
                </a:extLst>
              </a:tr>
              <a:tr h="370840">
                <a:tc>
                  <a:txBody>
                    <a:bodyPr/>
                    <a:lstStyle/>
                    <a:p>
                      <a:r>
                        <a:rPr lang="en-CA" dirty="0" smtClean="0"/>
                        <a:t>next</a:t>
                      </a:r>
                      <a:endParaRPr lang="en-CA" dirty="0"/>
                    </a:p>
                  </a:txBody>
                  <a:tcPr/>
                </a:tc>
                <a:tc>
                  <a:txBody>
                    <a:bodyPr/>
                    <a:lstStyle/>
                    <a:p>
                      <a:r>
                        <a:rPr lang="en-CA" dirty="0" smtClean="0"/>
                        <a:t>Next set of records in a query set</a:t>
                      </a:r>
                      <a:endParaRPr lang="en-CA" dirty="0"/>
                    </a:p>
                  </a:txBody>
                  <a:tcPr/>
                </a:tc>
                <a:extLst>
                  <a:ext uri="{0D108BD9-81ED-4DB2-BD59-A6C34878D82A}">
                    <a16:rowId xmlns:a16="http://schemas.microsoft.com/office/drawing/2014/main" val="10004"/>
                  </a:ext>
                </a:extLst>
              </a:tr>
              <a:tr h="370840">
                <a:tc>
                  <a:txBody>
                    <a:bodyPr/>
                    <a:lstStyle/>
                    <a:p>
                      <a:r>
                        <a:rPr lang="en-CA" dirty="0" smtClean="0"/>
                        <a:t>original</a:t>
                      </a:r>
                      <a:endParaRPr lang="en-CA" dirty="0"/>
                    </a:p>
                  </a:txBody>
                  <a:tcPr/>
                </a:tc>
                <a:tc>
                  <a:txBody>
                    <a:bodyPr/>
                    <a:lstStyle/>
                    <a:p>
                      <a:r>
                        <a:rPr lang="en-CA" dirty="0" smtClean="0"/>
                        <a:t>Very first version</a:t>
                      </a:r>
                      <a:endParaRPr lang="en-CA" dirty="0"/>
                    </a:p>
                  </a:txBody>
                  <a:tcPr/>
                </a:tc>
                <a:extLst>
                  <a:ext uri="{0D108BD9-81ED-4DB2-BD59-A6C34878D82A}">
                    <a16:rowId xmlns:a16="http://schemas.microsoft.com/office/drawing/2014/main" val="10005"/>
                  </a:ext>
                </a:extLst>
              </a:tr>
              <a:tr h="370840">
                <a:tc>
                  <a:txBody>
                    <a:bodyPr/>
                    <a:lstStyle/>
                    <a:p>
                      <a:r>
                        <a:rPr lang="en-CA" dirty="0" smtClean="0"/>
                        <a:t>predecessor-version</a:t>
                      </a:r>
                      <a:endParaRPr lang="en-CA" dirty="0"/>
                    </a:p>
                  </a:txBody>
                  <a:tcPr/>
                </a:tc>
                <a:tc>
                  <a:txBody>
                    <a:bodyPr/>
                    <a:lstStyle/>
                    <a:p>
                      <a:r>
                        <a:rPr lang="en-CA" dirty="0" smtClean="0"/>
                        <a:t>The version before this</a:t>
                      </a:r>
                      <a:r>
                        <a:rPr lang="en-CA" baseline="0" dirty="0" smtClean="0"/>
                        <a:t> one</a:t>
                      </a:r>
                      <a:endParaRPr lang="en-CA" dirty="0"/>
                    </a:p>
                  </a:txBody>
                  <a:tcPr/>
                </a:tc>
                <a:extLst>
                  <a:ext uri="{0D108BD9-81ED-4DB2-BD59-A6C34878D82A}">
                    <a16:rowId xmlns:a16="http://schemas.microsoft.com/office/drawing/2014/main" val="10006"/>
                  </a:ext>
                </a:extLst>
              </a:tr>
              <a:tr h="370840">
                <a:tc>
                  <a:txBody>
                    <a:bodyPr/>
                    <a:lstStyle/>
                    <a:p>
                      <a:r>
                        <a:rPr lang="en-CA" dirty="0" smtClean="0"/>
                        <a:t>previous</a:t>
                      </a:r>
                      <a:endParaRPr lang="en-CA" dirty="0"/>
                    </a:p>
                  </a:txBody>
                  <a:tcPr/>
                </a:tc>
                <a:tc>
                  <a:txBody>
                    <a:bodyPr/>
                    <a:lstStyle/>
                    <a:p>
                      <a:r>
                        <a:rPr lang="en-CA" dirty="0" smtClean="0"/>
                        <a:t>Previous set of records from this one</a:t>
                      </a:r>
                      <a:endParaRPr lang="en-CA" dirty="0"/>
                    </a:p>
                  </a:txBody>
                  <a:tcPr/>
                </a:tc>
                <a:extLst>
                  <a:ext uri="{0D108BD9-81ED-4DB2-BD59-A6C34878D82A}">
                    <a16:rowId xmlns:a16="http://schemas.microsoft.com/office/drawing/2014/main" val="10007"/>
                  </a:ext>
                </a:extLst>
              </a:tr>
              <a:tr h="370840">
                <a:tc>
                  <a:txBody>
                    <a:bodyPr/>
                    <a:lstStyle/>
                    <a:p>
                      <a:r>
                        <a:rPr lang="en-CA" dirty="0" smtClean="0"/>
                        <a:t>successor-version</a:t>
                      </a:r>
                      <a:endParaRPr lang="en-CA" dirty="0"/>
                    </a:p>
                  </a:txBody>
                  <a:tcPr/>
                </a:tc>
                <a:tc>
                  <a:txBody>
                    <a:bodyPr/>
                    <a:lstStyle/>
                    <a:p>
                      <a:r>
                        <a:rPr lang="en-CA" dirty="0" smtClean="0"/>
                        <a:t>Version that replaced this one</a:t>
                      </a:r>
                      <a:endParaRPr lang="en-CA" dirty="0"/>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Entry</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119</a:t>
            </a:fld>
            <a:endParaRPr lang="en-CA" dirty="0"/>
          </a:p>
        </p:txBody>
      </p:sp>
      <p:pic>
        <p:nvPicPr>
          <p:cNvPr id="4099" name="Picture 3"/>
          <p:cNvPicPr>
            <a:picLocks noChangeAspect="1" noChangeArrowheads="1"/>
          </p:cNvPicPr>
          <p:nvPr/>
        </p:nvPicPr>
        <p:blipFill>
          <a:blip r:embed="rId2" cstate="print"/>
          <a:srcRect/>
          <a:stretch>
            <a:fillRect/>
          </a:stretch>
        </p:blipFill>
        <p:spPr bwMode="auto">
          <a:xfrm>
            <a:off x="276230" y="1924303"/>
            <a:ext cx="8590731" cy="363810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2210725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a:t>
            </a:r>
            <a:r>
              <a:rPr lang="en-CA" dirty="0"/>
              <a:t>E</a:t>
            </a:r>
            <a:r>
              <a:rPr lang="en-CA" dirty="0" smtClean="0"/>
              <a:t>ntry</a:t>
            </a:r>
            <a:endParaRPr lang="en-CA" dirty="0"/>
          </a:p>
        </p:txBody>
      </p:sp>
      <p:sp>
        <p:nvSpPr>
          <p:cNvPr id="4" name="Content Placeholder 3"/>
          <p:cNvSpPr>
            <a:spLocks noGrp="1"/>
          </p:cNvSpPr>
          <p:nvPr>
            <p:ph idx="1"/>
          </p:nvPr>
        </p:nvSpPr>
        <p:spPr/>
        <p:txBody>
          <a:bodyPr/>
          <a:lstStyle/>
          <a:p>
            <a:r>
              <a:rPr lang="en-CA" dirty="0" smtClean="0"/>
              <a:t>A resource (optional), plus a few other things:</a:t>
            </a:r>
          </a:p>
          <a:p>
            <a:pPr lvl="1"/>
            <a:r>
              <a:rPr lang="en-CA" dirty="0" smtClean="0"/>
              <a:t>Absolute link to the resource (including base)</a:t>
            </a:r>
          </a:p>
          <a:p>
            <a:pPr lvl="1"/>
            <a:r>
              <a:rPr lang="en-CA" dirty="0" smtClean="0"/>
              <a:t>Transaction header info</a:t>
            </a:r>
          </a:p>
          <a:p>
            <a:pPr lvl="2"/>
            <a:r>
              <a:rPr lang="en-CA" dirty="0" smtClean="0"/>
              <a:t>E.g. PUT vs. POST, </a:t>
            </a:r>
            <a:r>
              <a:rPr lang="en-CA" dirty="0" err="1" smtClean="0"/>
              <a:t>ifNoneMatch</a:t>
            </a:r>
            <a:r>
              <a:rPr lang="en-CA" dirty="0" smtClean="0"/>
              <a:t>, etc.</a:t>
            </a:r>
          </a:p>
          <a:p>
            <a:pPr lvl="1"/>
            <a:r>
              <a:rPr lang="en-CA" dirty="0" smtClean="0"/>
              <a:t>Transaction response header info</a:t>
            </a:r>
          </a:p>
          <a:p>
            <a:pPr lvl="2"/>
            <a:r>
              <a:rPr lang="en-CA" dirty="0" smtClean="0"/>
              <a:t>E.g. </a:t>
            </a:r>
            <a:r>
              <a:rPr lang="en-CA" dirty="0" err="1" smtClean="0"/>
              <a:t>etags</a:t>
            </a:r>
            <a:r>
              <a:rPr lang="en-CA" dirty="0" smtClean="0"/>
              <a:t>, </a:t>
            </a:r>
            <a:r>
              <a:rPr lang="en-CA" dirty="0" err="1" smtClean="0"/>
              <a:t>lastModified</a:t>
            </a:r>
            <a:r>
              <a:rPr lang="en-CA" dirty="0" smtClean="0"/>
              <a:t>, transaction status</a:t>
            </a:r>
          </a:p>
          <a:p>
            <a:pPr lvl="1"/>
            <a:r>
              <a:rPr lang="en-CA" dirty="0" smtClean="0"/>
              <a:t>Search info</a:t>
            </a:r>
          </a:p>
          <a:p>
            <a:pPr lvl="2"/>
            <a:r>
              <a:rPr lang="en-CA" dirty="0" smtClean="0"/>
              <a:t>Why is this entry included?</a:t>
            </a:r>
          </a:p>
          <a:p>
            <a:pPr lvl="2"/>
            <a:r>
              <a:rPr lang="en-CA" dirty="0" smtClean="0"/>
              <a:t>How good a match was it?</a:t>
            </a:r>
          </a:p>
          <a:p>
            <a:pPr lvl="1"/>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120</a:t>
            </a:fld>
            <a:endParaRPr lang="en-CA"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https://server.org/fhir/_history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https://server.org/fhir/Patient/_history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spTree>
    <p:extLst>
      <p:ext uri="{BB962C8B-B14F-4D97-AF65-F5344CB8AC3E}">
        <p14:creationId xmlns:p14="http://schemas.microsoft.com/office/powerpoint/2010/main" val="9993450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1259632" y="1700808"/>
            <a:ext cx="6630615" cy="4737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122</a:t>
            </a:fld>
            <a:endParaRPr lang="en-US"/>
          </a:p>
        </p:txBody>
      </p:sp>
      <p:cxnSp>
        <p:nvCxnSpPr>
          <p:cNvPr id="7" name="Straight Arrow Connector 6"/>
          <p:cNvCxnSpPr/>
          <p:nvPr/>
        </p:nvCxnSpPr>
        <p:spPr bwMode="auto">
          <a:xfrm flipV="1">
            <a:off x="827584" y="2420888"/>
            <a:ext cx="1008112" cy="150304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27584" y="4581128"/>
            <a:ext cx="1080120" cy="14401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4067944" y="2822792"/>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4067944" y="5250968"/>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6135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https://example.org/fhir/Observation/1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the base of the referencing resource</a:t>
            </a:r>
          </a:p>
          <a:p>
            <a:pPr lvl="1"/>
            <a:r>
              <a:rPr lang="en-US" sz="2300" dirty="0" smtClean="0"/>
              <a:t>If resource </a:t>
            </a:r>
            <a:r>
              <a:rPr lang="en-US" sz="2300" dirty="0" err="1" smtClean="0"/>
              <a:t>absoluteURL</a:t>
            </a:r>
            <a:r>
              <a:rPr lang="en-US" sz="2300" dirty="0" smtClean="0"/>
              <a:t> = </a:t>
            </a:r>
            <a:r>
              <a:rPr lang="en-US" sz="2300" dirty="0" smtClean="0">
                <a:hlinkClick r:id="rId4"/>
              </a:rPr>
              <a:t>http://someserver/Patient/1</a:t>
            </a:r>
            <a:endParaRPr lang="en-US" sz="2300" dirty="0" smtClean="0"/>
          </a:p>
          <a:p>
            <a:pPr lvl="1"/>
            <a:r>
              <a:rPr lang="en-US" sz="2300" dirty="0" smtClean="0"/>
              <a:t>Then reference “Observation/3” corresponds to </a:t>
            </a:r>
            <a:r>
              <a:rPr lang="en-US" sz="2300" dirty="0" smtClean="0">
                <a:hlinkClick r:id="rId5"/>
              </a:rPr>
              <a:t>http://someserver/Observation/3</a:t>
            </a:r>
            <a:r>
              <a:rPr lang="en-US" sz="23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p14="http://schemas.microsoft.com/office/powerpoint/2010/main" val="1805982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Deleted entries in History</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6147" name="Picture 3"/>
          <p:cNvPicPr>
            <a:picLocks noChangeAspect="1" noChangeArrowheads="1"/>
          </p:cNvPicPr>
          <p:nvPr/>
        </p:nvPicPr>
        <p:blipFill>
          <a:blip r:embed="rId2" cstate="print"/>
          <a:srcRect/>
          <a:stretch>
            <a:fillRect/>
          </a:stretch>
        </p:blipFill>
        <p:spPr bwMode="auto">
          <a:xfrm>
            <a:off x="683568" y="1700808"/>
            <a:ext cx="7031037" cy="4762500"/>
          </a:xfrm>
          <a:prstGeom prst="rect">
            <a:avLst/>
          </a:prstGeom>
          <a:noFill/>
          <a:ln w="9525">
            <a:noFill/>
            <a:miter lim="800000"/>
            <a:headEnd/>
            <a:tailEnd/>
          </a:ln>
        </p:spPr>
      </p:pic>
      <p:sp>
        <p:nvSpPr>
          <p:cNvPr id="8" name="Cloud 7"/>
          <p:cNvSpPr/>
          <p:nvPr/>
        </p:nvSpPr>
        <p:spPr bwMode="auto">
          <a:xfrm>
            <a:off x="6551712" y="3906151"/>
            <a:ext cx="2592288" cy="1008112"/>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Version &amp; time </a:t>
            </a:r>
            <a:br>
              <a:rPr kumimoji="0" lang="en-US" sz="1800" b="0" i="0" u="none" strike="noStrike" cap="none" normalizeH="0" baseline="0" dirty="0" smtClean="0">
                <a:ln>
                  <a:noFill/>
                </a:ln>
                <a:solidFill>
                  <a:schemeClr val="bg1"/>
                </a:solidFill>
                <a:effectLst/>
                <a:latin typeface="Arial" charset="0"/>
              </a:rPr>
            </a:br>
            <a:r>
              <a:rPr kumimoji="0" lang="en-US" sz="1800" b="0" i="0" u="none" strike="noStrike" cap="none" normalizeH="0" baseline="0" dirty="0" smtClean="0">
                <a:ln>
                  <a:noFill/>
                </a:ln>
                <a:solidFill>
                  <a:schemeClr val="bg1"/>
                </a:solidFill>
                <a:effectLst/>
                <a:latin typeface="Arial" charset="0"/>
              </a:rPr>
              <a:t>of deletion</a:t>
            </a:r>
            <a:endParaRPr kumimoji="0" lang="en-US" sz="1800" b="0" i="0" u="none" strike="noStrike" cap="none" normalizeH="0" baseline="0" dirty="0" smtClean="0">
              <a:ln>
                <a:noFill/>
              </a:ln>
              <a:solidFill>
                <a:schemeClr val="bg1"/>
              </a:solidFill>
              <a:effectLst/>
            </a:endParaRPr>
          </a:p>
        </p:txBody>
      </p:sp>
      <p:cxnSp>
        <p:nvCxnSpPr>
          <p:cNvPr id="9" name="Straight Arrow Connector 8"/>
          <p:cNvCxnSpPr/>
          <p:nvPr/>
        </p:nvCxnSpPr>
        <p:spPr bwMode="auto">
          <a:xfrm flipH="1">
            <a:off x="3131841" y="3906151"/>
            <a:ext cx="4582764" cy="490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8" idx="2"/>
          </p:cNvCxnSpPr>
          <p:nvPr/>
        </p:nvCxnSpPr>
        <p:spPr bwMode="auto">
          <a:xfrm flipH="1" flipV="1">
            <a:off x="5940152" y="4099069"/>
            <a:ext cx="619601" cy="31113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"https://..."</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p14="http://schemas.microsoft.com/office/powerpoint/2010/main" val="4905939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33953436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spTree>
    <p:extLst>
      <p:ext uri="{BB962C8B-B14F-4D97-AF65-F5344CB8AC3E}">
        <p14:creationId xmlns:p14="http://schemas.microsoft.com/office/powerpoint/2010/main" val="9407023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128</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700808"/>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4" name="TextBox 23"/>
          <p:cNvSpPr txBox="1"/>
          <p:nvPr/>
        </p:nvSpPr>
        <p:spPr>
          <a:xfrm>
            <a:off x="845096"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Condition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List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123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700808"/>
            <a:ext cx="2337819" cy="4448770"/>
          </a:xfrm>
          <a:prstGeom prst="rect">
            <a:avLst/>
          </a:prstGeom>
          <a:noFill/>
        </p:spPr>
        <p:txBody>
          <a:bodyPr wrap="none" rtlCol="0">
            <a:spAutoFit/>
          </a:bodyPr>
          <a:lstStyle/>
          <a:p>
            <a:pPr>
              <a:tabLst>
                <a:tab pos="179388" algn="l"/>
                <a:tab pos="358775" algn="l"/>
                <a:tab pos="538163" algn="l"/>
                <a:tab pos="719138" algn="l"/>
              </a:tabLst>
            </a:pPr>
            <a:r>
              <a:rPr lang="en-US" sz="1600" dirty="0" smtClean="0"/>
              <a:t>&lt;Bundle&gt;</a:t>
            </a:r>
          </a:p>
          <a:p>
            <a:pPr>
              <a:tabLst>
                <a:tab pos="179388" algn="l"/>
                <a:tab pos="358775" algn="l"/>
                <a:tab pos="538163" algn="l"/>
                <a:tab pos="719138" algn="l"/>
              </a:tabLst>
            </a:pPr>
            <a:r>
              <a:rPr lang="en-US" sz="1000" dirty="0" smtClean="0"/>
              <a:t>	&lt;entry&gt;</a:t>
            </a:r>
          </a:p>
          <a:p>
            <a:pPr>
              <a:tabLst>
                <a:tab pos="179388" algn="l"/>
                <a:tab pos="358775" algn="l"/>
                <a:tab pos="538163" algn="l"/>
                <a:tab pos="719138" algn="l"/>
              </a:tabLst>
            </a:pPr>
            <a:r>
              <a:rPr lang="en-US" sz="1000" dirty="0" smtClean="0"/>
              <a:t>		&lt;resource&gt;</a:t>
            </a:r>
            <a:endParaRPr lang="en-US" sz="1000" dirty="0"/>
          </a:p>
          <a:p>
            <a:pPr>
              <a:tabLst>
                <a:tab pos="179388" algn="l"/>
                <a:tab pos="358775" algn="l"/>
                <a:tab pos="538163" algn="l"/>
                <a:tab pos="719138" algn="l"/>
              </a:tabLst>
            </a:pPr>
            <a:r>
              <a:rPr lang="en-US" sz="1600" dirty="0" smtClean="0"/>
              <a:t>			&lt;</a:t>
            </a:r>
            <a:r>
              <a:rPr lang="en-US" sz="1600" b="1" dirty="0" smtClean="0"/>
              <a:t>Composition</a:t>
            </a:r>
            <a:r>
              <a:rPr lang="en-US" sz="1600" dirty="0" smtClean="0"/>
              <a:t> /&gt;</a:t>
            </a:r>
          </a:p>
          <a:p>
            <a:pPr>
              <a:tabLst>
                <a:tab pos="179388" algn="l"/>
                <a:tab pos="358775" algn="l"/>
                <a:tab pos="538163" algn="l"/>
                <a:tab pos="719138" algn="l"/>
              </a:tabLst>
            </a:pPr>
            <a:r>
              <a:rPr lang="en-US" sz="1000" dirty="0" smtClean="0"/>
              <a:t>		&lt;/resource&gt;</a:t>
            </a:r>
            <a:endParaRPr lang="en-US" sz="1000" dirty="0"/>
          </a:p>
          <a:p>
            <a:pPr>
              <a:tabLst>
                <a:tab pos="179388" algn="l"/>
                <a:tab pos="358775" algn="l"/>
                <a:tab pos="538163" algn="l"/>
                <a:tab pos="719138" algn="l"/>
              </a:tabLst>
            </a:pPr>
            <a:r>
              <a:rPr lang="en-US" sz="1000" dirty="0" smtClean="0"/>
              <a:t>	&lt;/entry&gt;</a:t>
            </a:r>
            <a:r>
              <a:rPr lang="en-US" sz="1000" dirty="0"/>
              <a:t> </a:t>
            </a:r>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000" dirty="0" smtClean="0"/>
              <a:t>		&lt;resource&gt;</a:t>
            </a:r>
            <a:endParaRPr lang="en-US" sz="1000" dirty="0"/>
          </a:p>
          <a:p>
            <a:pPr>
              <a:tabLst>
                <a:tab pos="179388" algn="l"/>
                <a:tab pos="358775" algn="l"/>
                <a:tab pos="538163" algn="l"/>
                <a:tab pos="719138" algn="l"/>
              </a:tabLst>
            </a:pPr>
            <a:r>
              <a:rPr lang="en-US" sz="1600" dirty="0" smtClean="0"/>
              <a:t>			&lt;Observation /&gt;</a:t>
            </a:r>
          </a:p>
          <a:p>
            <a:pPr>
              <a:tabLst>
                <a:tab pos="179388" algn="l"/>
                <a:tab pos="358775" algn="l"/>
                <a:tab pos="538163" algn="l"/>
                <a:tab pos="719138" algn="l"/>
              </a:tabLst>
            </a:pPr>
            <a:r>
              <a:rPr lang="en-US" sz="1000" dirty="0"/>
              <a:t>	</a:t>
            </a:r>
            <a:r>
              <a:rPr lang="en-US" sz="1000" dirty="0" smtClean="0"/>
              <a:t>	&lt;/resource&gt;</a:t>
            </a:r>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000" dirty="0"/>
              <a:t>	</a:t>
            </a:r>
            <a:r>
              <a:rPr lang="en-US" sz="1000" dirty="0" smtClean="0"/>
              <a:t>&lt;</a:t>
            </a:r>
            <a:r>
              <a:rPr lang="en-US" sz="1000" dirty="0"/>
              <a:t>entry</a:t>
            </a:r>
            <a:r>
              <a:rPr lang="en-US" sz="1000" dirty="0" smtClean="0"/>
              <a:t>&gt;</a:t>
            </a:r>
          </a:p>
          <a:p>
            <a:pPr>
              <a:tabLst>
                <a:tab pos="179388" algn="l"/>
                <a:tab pos="358775" algn="l"/>
                <a:tab pos="538163" algn="l"/>
                <a:tab pos="719138" algn="l"/>
              </a:tabLst>
            </a:pPr>
            <a:r>
              <a:rPr lang="en-US" sz="1000" dirty="0"/>
              <a:t>	</a:t>
            </a:r>
            <a:r>
              <a:rPr lang="en-US" sz="1000" dirty="0" smtClean="0"/>
              <a:t>	&lt;resource&gt;</a:t>
            </a:r>
            <a:endParaRPr lang="en-US" sz="1000" dirty="0"/>
          </a:p>
          <a:p>
            <a:pPr>
              <a:tabLst>
                <a:tab pos="179388" algn="l"/>
                <a:tab pos="358775" algn="l"/>
                <a:tab pos="538163" algn="l"/>
                <a:tab pos="719138" algn="l"/>
              </a:tabLst>
            </a:pPr>
            <a:r>
              <a:rPr lang="en-US" sz="1600" dirty="0" smtClean="0"/>
              <a:t>			&lt;Device /&gt;</a:t>
            </a:r>
          </a:p>
          <a:p>
            <a:pPr>
              <a:tabLst>
                <a:tab pos="179388" algn="l"/>
                <a:tab pos="358775" algn="l"/>
                <a:tab pos="538163" algn="l"/>
                <a:tab pos="719138" algn="l"/>
              </a:tabLst>
            </a:pPr>
            <a:r>
              <a:rPr lang="en-US" sz="1000" dirty="0"/>
              <a:t>	</a:t>
            </a:r>
            <a:r>
              <a:rPr lang="en-US" sz="1000" dirty="0" smtClean="0"/>
              <a:t>	&lt;/resource&gt;</a:t>
            </a:r>
            <a:endParaRPr lang="en-US" sz="1000" dirty="0"/>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000" dirty="0" smtClean="0"/>
              <a:t>		&lt;resource&gt;</a:t>
            </a:r>
            <a:endParaRPr lang="en-US" sz="1000" dirty="0"/>
          </a:p>
          <a:p>
            <a:pPr>
              <a:tabLst>
                <a:tab pos="179388" algn="l"/>
                <a:tab pos="358775" algn="l"/>
                <a:tab pos="538163" algn="l"/>
                <a:tab pos="719138" algn="l"/>
              </a:tabLst>
            </a:pPr>
            <a:r>
              <a:rPr lang="en-US" sz="1600" dirty="0" smtClean="0"/>
              <a:t>			&lt;List/&gt;</a:t>
            </a:r>
          </a:p>
          <a:p>
            <a:pPr>
              <a:tabLst>
                <a:tab pos="179388" algn="l"/>
                <a:tab pos="358775" algn="l"/>
                <a:tab pos="538163" algn="l"/>
                <a:tab pos="719138" algn="l"/>
              </a:tabLst>
            </a:pPr>
            <a:r>
              <a:rPr lang="en-US" sz="1000" dirty="0"/>
              <a:t>	</a:t>
            </a:r>
            <a:r>
              <a:rPr lang="en-US" sz="1000" dirty="0" smtClean="0"/>
              <a:t>	&lt;/resource&gt;</a:t>
            </a:r>
            <a:endParaRPr lang="en-US" sz="1000" dirty="0"/>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000" dirty="0"/>
              <a:t>	</a:t>
            </a:r>
            <a:r>
              <a:rPr lang="en-US" sz="1000" dirty="0" smtClean="0"/>
              <a:t>	&lt;resource&gt;</a:t>
            </a:r>
            <a:endParaRPr lang="en-US" sz="1000" dirty="0"/>
          </a:p>
          <a:p>
            <a:pPr>
              <a:tabLst>
                <a:tab pos="179388" algn="l"/>
                <a:tab pos="358775" algn="l"/>
                <a:tab pos="538163" algn="l"/>
                <a:tab pos="719138" algn="l"/>
              </a:tabLst>
            </a:pPr>
            <a:r>
              <a:rPr lang="en-US" sz="1600" dirty="0" smtClean="0"/>
              <a:t>			&lt;Condition/&gt;</a:t>
            </a:r>
          </a:p>
          <a:p>
            <a:pPr>
              <a:tabLst>
                <a:tab pos="179388" algn="l"/>
                <a:tab pos="358775" algn="l"/>
                <a:tab pos="538163" algn="l"/>
                <a:tab pos="719138" algn="l"/>
              </a:tabLst>
            </a:pPr>
            <a:r>
              <a:rPr lang="en-US" sz="1000" dirty="0"/>
              <a:t>	</a:t>
            </a:r>
            <a:r>
              <a:rPr lang="en-US" sz="1000" dirty="0" smtClean="0"/>
              <a:t>	&lt;resource&gt;</a:t>
            </a:r>
            <a:endParaRPr lang="en-US" sz="1000" dirty="0"/>
          </a:p>
          <a:p>
            <a:pPr>
              <a:tabLst>
                <a:tab pos="179388" algn="l"/>
                <a:tab pos="358775" algn="l"/>
                <a:tab pos="538163" algn="l"/>
                <a:tab pos="719138" algn="l"/>
              </a:tabLst>
            </a:pPr>
            <a:r>
              <a:rPr lang="en-US" sz="1000" dirty="0" smtClean="0"/>
              <a:t>	&lt;/</a:t>
            </a:r>
            <a:r>
              <a:rPr lang="en-US" sz="1000" dirty="0"/>
              <a:t>entry</a:t>
            </a:r>
            <a:r>
              <a:rPr lang="en-US" sz="1000" dirty="0" smtClean="0"/>
              <a:t>&gt;</a:t>
            </a:r>
          </a:p>
          <a:p>
            <a:pPr>
              <a:tabLst>
                <a:tab pos="179388" algn="l"/>
                <a:tab pos="358775" algn="l"/>
                <a:tab pos="538163" algn="l"/>
                <a:tab pos="719138" algn="l"/>
              </a:tabLst>
            </a:pPr>
            <a:r>
              <a:rPr lang="en-US" sz="1600" dirty="0" smtClean="0"/>
              <a:t>&lt;/Bundle&gt;</a:t>
            </a:r>
          </a:p>
        </p:txBody>
      </p:sp>
      <p:sp>
        <p:nvSpPr>
          <p:cNvPr id="39" name="Freeform 38"/>
          <p:cNvSpPr/>
          <p:nvPr/>
        </p:nvSpPr>
        <p:spPr bwMode="auto">
          <a:xfrm rot="648904">
            <a:off x="7250734" y="2482929"/>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658787">
            <a:off x="6932657" y="2513346"/>
            <a:ext cx="1214526" cy="253510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2483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rot="17992763">
            <a:off x="6394864" y="4943598"/>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2024472"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845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6831226" y="3416859"/>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TextBox 28"/>
          <p:cNvSpPr txBox="1"/>
          <p:nvPr/>
        </p:nvSpPr>
        <p:spPr>
          <a:xfrm>
            <a:off x="3203848"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35" name="TextBox 34"/>
          <p:cNvSpPr txBox="1"/>
          <p:nvPr/>
        </p:nvSpPr>
        <p:spPr>
          <a:xfrm>
            <a:off x="2051720"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cxnSp>
        <p:nvCxnSpPr>
          <p:cNvPr id="37" name="Elbow Connector 36"/>
          <p:cNvCxnSpPr>
            <a:stCxn id="29" idx="2"/>
            <a:endCxn id="24" idx="0"/>
          </p:cNvCxnSpPr>
          <p:nvPr/>
        </p:nvCxnSpPr>
        <p:spPr bwMode="auto">
          <a:xfrm rot="5400000">
            <a:off x="2331740"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2935052"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616007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129</a:t>
            </a:fld>
            <a:endParaRPr lang="en-CA"/>
          </a:p>
        </p:txBody>
      </p:sp>
      <p:pic>
        <p:nvPicPr>
          <p:cNvPr id="3" name="Picture 2"/>
          <p:cNvPicPr>
            <a:picLocks noChangeAspect="1"/>
          </p:cNvPicPr>
          <p:nvPr/>
        </p:nvPicPr>
        <p:blipFill>
          <a:blip r:embed="rId2"/>
          <a:stretch>
            <a:fillRect/>
          </a:stretch>
        </p:blipFill>
        <p:spPr>
          <a:xfrm>
            <a:off x="395536" y="1916832"/>
            <a:ext cx="8090911" cy="4032448"/>
          </a:xfrm>
          <a:prstGeom prst="rect">
            <a:avLst/>
          </a:prstGeom>
        </p:spPr>
      </p:pic>
    </p:spTree>
    <p:extLst>
      <p:ext uri="{BB962C8B-B14F-4D97-AF65-F5344CB8AC3E}">
        <p14:creationId xmlns:p14="http://schemas.microsoft.com/office/powerpoint/2010/main" val="1107466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Caveat</a:t>
            </a:r>
            <a:endParaRPr lang="en-CA" dirty="0"/>
          </a:p>
        </p:txBody>
      </p:sp>
      <p:sp>
        <p:nvSpPr>
          <p:cNvPr id="7" name="Content Placeholder 6"/>
          <p:cNvSpPr>
            <a:spLocks noGrp="1"/>
          </p:cNvSpPr>
          <p:nvPr>
            <p:ph idx="1"/>
          </p:nvPr>
        </p:nvSpPr>
        <p:spPr/>
        <p:txBody>
          <a:bodyPr/>
          <a:lstStyle/>
          <a:p>
            <a:r>
              <a:rPr lang="en-CA" dirty="0" smtClean="0"/>
              <a:t>This presentation is based on DSTU 2</a:t>
            </a:r>
          </a:p>
          <a:p>
            <a:pPr lvl="1"/>
            <a:r>
              <a:rPr lang="en-CA" dirty="0" smtClean="0"/>
              <a:t>It incorporates numerous changes made since DSTU 1</a:t>
            </a:r>
          </a:p>
          <a:p>
            <a:pPr lvl="1"/>
            <a:r>
              <a:rPr lang="en-CA" dirty="0" smtClean="0"/>
              <a:t>There have been more changes since then and some servers may have implemented some proposed 3.0 changes</a:t>
            </a:r>
          </a:p>
          <a:p>
            <a:pPr lvl="1"/>
            <a:r>
              <a:rPr lang="en-CA" dirty="0" smtClean="0"/>
              <a:t>Therefore – hands-on exercises may be a bit </a:t>
            </a:r>
            <a:br>
              <a:rPr lang="en-CA" dirty="0" smtClean="0"/>
            </a:br>
            <a:r>
              <a:rPr lang="en-CA" dirty="0" smtClean="0"/>
              <a:t>more entertaining than usual . . .</a:t>
            </a:r>
            <a:endParaRPr lang="en-CA"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13</a:t>
            </a:fld>
            <a:endParaRPr lang="en-CA"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369888" y="1585913"/>
            <a:ext cx="8402637" cy="36861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130</a:t>
            </a:fld>
            <a:endParaRPr lang="en-CA"/>
          </a:p>
        </p:txBody>
      </p:sp>
      <p:cxnSp>
        <p:nvCxnSpPr>
          <p:cNvPr id="7" name="Straight Arrow Connector 6"/>
          <p:cNvCxnSpPr/>
          <p:nvPr/>
        </p:nvCxnSpPr>
        <p:spPr bwMode="auto">
          <a:xfrm flipH="1">
            <a:off x="3563888" y="2636912"/>
            <a:ext cx="3096344" cy="720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6516216" y="1988840"/>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p14="http://schemas.microsoft.com/office/powerpoint/2010/main" val="23706758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https://server.org/fhir/Bundle</a:t>
            </a:r>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a:p>
        </p:txBody>
      </p:sp>
    </p:spTree>
    <p:extLst>
      <p:ext uri="{BB962C8B-B14F-4D97-AF65-F5344CB8AC3E}">
        <p14:creationId xmlns:p14="http://schemas.microsoft.com/office/powerpoint/2010/main" val="22135589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p14="http://schemas.microsoft.com/office/powerpoint/2010/main" val="1910949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133</a:t>
            </a:fld>
            <a:endParaRPr lang="en-US"/>
          </a:p>
        </p:txBody>
      </p:sp>
    </p:spTree>
    <p:extLst>
      <p:ext uri="{BB962C8B-B14F-4D97-AF65-F5344CB8AC3E}">
        <p14:creationId xmlns:p14="http://schemas.microsoft.com/office/powerpoint/2010/main" val="8886669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Communicating documents (cont’d)</a:t>
            </a:r>
            <a:endParaRPr lang="en-CA" dirty="0"/>
          </a:p>
        </p:txBody>
      </p:sp>
      <p:sp>
        <p:nvSpPr>
          <p:cNvPr id="3" name="Content Placeholder 2"/>
          <p:cNvSpPr>
            <a:spLocks noGrp="1"/>
          </p:cNvSpPr>
          <p:nvPr>
            <p:ph idx="1"/>
          </p:nvPr>
        </p:nvSpPr>
        <p:spPr/>
        <p:txBody>
          <a:bodyPr/>
          <a:lstStyle/>
          <a:p>
            <a:r>
              <a:rPr lang="en-CA" dirty="0" smtClean="0"/>
              <a:t>You can pass a document as a parameter to an operation</a:t>
            </a:r>
          </a:p>
          <a:p>
            <a:r>
              <a:rPr lang="en-CA" dirty="0" smtClean="0"/>
              <a:t>Behavior depends on the definition of the operation, but could include workflow invocation, persistence, disassembly, generation of DocumentReference instances or combinations there-of</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p14="http://schemas.microsoft.com/office/powerpoint/2010/main" val="12893607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IHE MHD</a:t>
            </a:r>
            <a:endParaRPr lang="en-CA" dirty="0"/>
          </a:p>
        </p:txBody>
      </p:sp>
      <p:sp>
        <p:nvSpPr>
          <p:cNvPr id="3" name="Content Placeholder 2"/>
          <p:cNvSpPr>
            <a:spLocks noGrp="1"/>
          </p:cNvSpPr>
          <p:nvPr>
            <p:ph idx="1"/>
          </p:nvPr>
        </p:nvSpPr>
        <p:spPr/>
        <p:txBody>
          <a:bodyPr/>
          <a:lstStyle/>
          <a:p>
            <a:r>
              <a:rPr lang="en-CA" dirty="0" smtClean="0"/>
              <a:t>Mobile Health Documents</a:t>
            </a:r>
          </a:p>
          <a:p>
            <a:pPr lvl="1"/>
            <a:r>
              <a:rPr lang="en-CA" dirty="0" smtClean="0"/>
              <a:t>Offers equivalent functionality to IHE’s XDS specification but using a RESTful framework – implemented using FHIR</a:t>
            </a:r>
          </a:p>
          <a:p>
            <a:pPr lvl="1"/>
            <a:r>
              <a:rPr lang="en-CA" dirty="0" smtClean="0"/>
              <a:t>Allows centralized indexing and distributed storage of document-based content</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136</a:t>
            </a:fld>
            <a:endParaRPr lang="en-CA"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a:p>
        </p:txBody>
      </p:sp>
    </p:spTree>
    <p:extLst>
      <p:ext uri="{BB962C8B-B14F-4D97-AF65-F5344CB8AC3E}">
        <p14:creationId xmlns:p14="http://schemas.microsoft.com/office/powerpoint/2010/main" val="24639915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138</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smtClean="0">
                <a:effectLst/>
              </a:rPr>
              <a:t>MessageHeader</a:t>
            </a:r>
            <a:r>
              <a:rPr lang="en-US" dirty="0" smtClean="0">
                <a:effectLst/>
              </a:rPr>
              <a:t>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139</a:t>
            </a:fld>
            <a:endParaRPr lang="en-CA"/>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932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etc.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14</a:t>
            </a:fld>
            <a:endParaRPr lang="en-CA"/>
          </a:p>
        </p:txBody>
      </p:sp>
    </p:spTree>
    <p:extLst>
      <p:ext uri="{BB962C8B-B14F-4D97-AF65-F5344CB8AC3E}">
        <p14:creationId xmlns:p14="http://schemas.microsoft.com/office/powerpoint/2010/main" val="35861490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a:t>
            </a:r>
            <a:r>
              <a:rPr lang="en-US" dirty="0" err="1" smtClean="0"/>
              <a:t>MessageHeader</a:t>
            </a:r>
            <a:r>
              <a:rPr lang="en-US" dirty="0" smtClean="0"/>
              <a:t>” resource implied. Might be used in a router, converted to v2, etc</a:t>
            </a:r>
            <a:r>
              <a:rPr lang="en-US" dirty="0"/>
              <a:t>.</a:t>
            </a:r>
            <a:endParaRPr lang="en-US" dirty="0" smtClean="0"/>
          </a:p>
          <a:p>
            <a:r>
              <a:rPr lang="en-US" dirty="0" smtClean="0"/>
              <a:t>The server can process messages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140</a:t>
            </a:fld>
            <a:endParaRPr lang="en-US"/>
          </a:p>
        </p:txBody>
      </p:sp>
    </p:spTree>
    <p:extLst>
      <p:ext uri="{BB962C8B-B14F-4D97-AF65-F5344CB8AC3E}">
        <p14:creationId xmlns:p14="http://schemas.microsoft.com/office/powerpoint/2010/main" val="8355150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operation for message processing - </a:t>
            </a:r>
            <a:r>
              <a:rPr lang="en-US" u="sng" dirty="0">
                <a:hlinkClick r:id="rId3"/>
              </a:rPr>
              <a:t>$</a:t>
            </a:r>
            <a:r>
              <a:rPr lang="en-US" u="sng" dirty="0" smtClean="0">
                <a:hlinkClick r:id="rId3"/>
              </a:rPr>
              <a:t>process-message</a:t>
            </a:r>
            <a:endParaRPr lang="en-US" u="sng" dirty="0"/>
          </a:p>
          <a:p>
            <a:r>
              <a:rPr lang="en-US" dirty="0"/>
              <a:t> </a:t>
            </a:r>
            <a:r>
              <a:rPr lang="en-US" dirty="0" smtClean="0"/>
              <a:t>Response </a:t>
            </a:r>
            <a:r>
              <a:rPr lang="en-US" dirty="0"/>
              <a:t>content type returned is always </a:t>
            </a:r>
            <a:r>
              <a:rPr lang="en-US" dirty="0">
                <a:hlinkClick r:id="rId4"/>
              </a:rPr>
              <a:t>a Bundle</a:t>
            </a:r>
            <a:r>
              <a:rPr lang="en-US" dirty="0"/>
              <a:t> with type "message"</a:t>
            </a:r>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141</a:t>
            </a:fld>
            <a:endParaRPr lang="en-US"/>
          </a:p>
        </p:txBody>
      </p:sp>
    </p:spTree>
    <p:extLst>
      <p:ext uri="{BB962C8B-B14F-4D97-AF65-F5344CB8AC3E}">
        <p14:creationId xmlns:p14="http://schemas.microsoft.com/office/powerpoint/2010/main" val="38429931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395894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143</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p14="http://schemas.microsoft.com/office/powerpoint/2010/main" val="40827551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pPr>
              <a:buNone/>
            </a:pPr>
            <a:endParaRPr lang="en-US" dirty="0"/>
          </a:p>
        </p:txBody>
      </p:sp>
    </p:spTree>
    <p:extLst>
      <p:ext uri="{BB962C8B-B14F-4D97-AF65-F5344CB8AC3E}">
        <p14:creationId xmlns:p14="http://schemas.microsoft.com/office/powerpoint/2010/main" val="18082925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145</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6279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9418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4"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smtClean="0"/>
              <a:t>Brett Marquard </a:t>
            </a:r>
          </a:p>
          <a:p>
            <a:r>
              <a:rPr lang="en-AU" kern="0" dirty="0" smtClean="0"/>
              <a:t>November 17-18, 2015</a:t>
            </a:r>
          </a:p>
          <a:p>
            <a:r>
              <a:rPr lang="en-US" b="1" dirty="0"/>
              <a:t>(Day 2)</a:t>
            </a:r>
          </a:p>
          <a:p>
            <a:endParaRPr lang="en-AU" kern="0" dirty="0"/>
          </a:p>
        </p:txBody>
      </p:sp>
    </p:spTree>
    <p:extLst>
      <p:ext uri="{BB962C8B-B14F-4D97-AF65-F5344CB8AC3E}">
        <p14:creationId xmlns:p14="http://schemas.microsoft.com/office/powerpoint/2010/main" val="16508685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148</a:t>
            </a:fld>
            <a:endParaRPr lang="en-CA"/>
          </a:p>
        </p:txBody>
      </p:sp>
    </p:spTree>
    <p:extLst>
      <p:ext uri="{BB962C8B-B14F-4D97-AF65-F5344CB8AC3E}">
        <p14:creationId xmlns:p14="http://schemas.microsoft.com/office/powerpoint/2010/main" val="34259574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149</a:t>
            </a:fld>
            <a:endParaRPr lang="en-CA"/>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356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39229984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a:t>
            </a:r>
            <a:r>
              <a:rPr lang="en-US" dirty="0" smtClean="0"/>
              <a:t>Compartments </a:t>
            </a:r>
            <a:r>
              <a:rPr lang="en-US" dirty="0"/>
              <a:t>&amp; Validation</a:t>
            </a:r>
          </a:p>
        </p:txBody>
      </p:sp>
    </p:spTree>
    <p:extLst>
      <p:ext uri="{BB962C8B-B14F-4D97-AF65-F5344CB8AC3E}">
        <p14:creationId xmlns:p14="http://schemas.microsoft.com/office/powerpoint/2010/main" val="12562078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https://server.org/fhir/Patient?name=eve</a:t>
            </a:r>
            <a:endParaRPr lang="en-US" sz="2000" dirty="0" smtClean="0"/>
          </a:p>
        </p:txBody>
      </p:sp>
    </p:spTree>
    <p:extLst>
      <p:ext uri="{BB962C8B-B14F-4D97-AF65-F5344CB8AC3E}">
        <p14:creationId xmlns:p14="http://schemas.microsoft.com/office/powerpoint/2010/main" val="8996991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 (</a:t>
            </a:r>
            <a:r>
              <a:rPr lang="en-US" sz="3100" smtClean="0">
                <a:latin typeface="+mn-lt"/>
              </a:rPr>
              <a:t>by default)</a:t>
            </a:r>
            <a:r>
              <a:rPr lang="en-US" sz="3100" b="1" smtClean="0">
                <a:latin typeface="+mn-lt"/>
              </a:rPr>
              <a:t>!</a:t>
            </a:r>
            <a:r>
              <a:rPr lang="en-US" sz="3100" smtClean="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https://server.org/fhir/Patient?</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birthdate=1972-11-30&amp;language=</a:t>
            </a:r>
            <a:r>
              <a:rPr lang="en-US" dirty="0" err="1" smtClean="0">
                <a:latin typeface="Courier New" pitchFamily="49" charset="0"/>
                <a:cs typeface="Courier New" pitchFamily="49" charset="0"/>
              </a:rPr>
              <a:t>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156</a:t>
            </a:fld>
            <a:endParaRPr lang="en-CA"/>
          </a:p>
        </p:txBody>
      </p:sp>
      <p:sp>
        <p:nvSpPr>
          <p:cNvPr id="4" name="Text Placeholder 3"/>
          <p:cNvSpPr>
            <a:spLocks noGrp="1"/>
          </p:cNvSpPr>
          <p:nvPr>
            <p:ph type="body" idx="4294967295"/>
          </p:nvPr>
        </p:nvSpPr>
        <p:spPr/>
        <p:txBody>
          <a:bodyPr/>
          <a:lstStyle/>
          <a:p>
            <a:r>
              <a:rPr lang="en-US" dirty="0" smtClean="0"/>
              <a:t>number: =, =</a:t>
            </a:r>
            <a:r>
              <a:rPr lang="en-US" dirty="0" err="1" smtClean="0"/>
              <a:t>lt</a:t>
            </a:r>
            <a:r>
              <a:rPr lang="en-US" dirty="0" smtClean="0"/>
              <a:t>, =</a:t>
            </a:r>
            <a:r>
              <a:rPr lang="en-US" dirty="0" err="1" smtClean="0"/>
              <a:t>ge</a:t>
            </a:r>
            <a:r>
              <a:rPr lang="en-US" dirty="0" smtClean="0"/>
              <a:t>, =</a:t>
            </a:r>
            <a:r>
              <a:rPr lang="en-US" dirty="0" err="1" smtClean="0"/>
              <a:t>lt</a:t>
            </a:r>
            <a:r>
              <a:rPr lang="en-US" dirty="0" smtClean="0"/>
              <a:t>, =</a:t>
            </a:r>
            <a:r>
              <a:rPr lang="en-US" dirty="0" err="1" smtClean="0"/>
              <a:t>ge</a:t>
            </a:r>
            <a:r>
              <a:rPr lang="en-US" dirty="0" smtClean="0"/>
              <a:t>, =ne</a:t>
            </a:r>
          </a:p>
          <a:p>
            <a:pPr lvl="1"/>
            <a:r>
              <a:rPr lang="en-US" dirty="0" smtClean="0"/>
              <a:t>Significant digits matter</a:t>
            </a:r>
          </a:p>
          <a:p>
            <a:pPr lvl="0"/>
            <a:r>
              <a:rPr lang="en-US" dirty="0" smtClean="0"/>
              <a:t>date: </a:t>
            </a:r>
            <a:r>
              <a:rPr lang="en-US" dirty="0"/>
              <a:t>=,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endParaRPr lang="en-US" dirty="0" smtClean="0"/>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p14="http://schemas.microsoft.com/office/powerpoint/2010/main" val="8768066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Text Placeholder 3"/>
          <p:cNvSpPr>
            <a:spLocks noGrp="1"/>
          </p:cNvSpPr>
          <p:nvPr>
            <p:ph type="body" idx="4294967295"/>
          </p:nvPr>
        </p:nvSpPr>
        <p:spPr/>
        <p:txBody>
          <a:bodyPr/>
          <a:lstStyle/>
          <a:p>
            <a:r>
              <a:rPr lang="en-US" sz="2800" dirty="0" smtClean="0"/>
              <a:t>token: =</a:t>
            </a:r>
          </a:p>
          <a:p>
            <a:pPr lvl="1"/>
            <a:r>
              <a:rPr lang="en-US" sz="2400" dirty="0" smtClean="0"/>
              <a:t>[code] matches codes/identifier values independent of system</a:t>
            </a:r>
          </a:p>
          <a:p>
            <a:pPr lvl="1"/>
            <a:r>
              <a:rPr lang="en-US" sz="2400" dirty="0" smtClean="0"/>
              <a:t>[system]|[code/value] matches a specified code or identifier within the specified system</a:t>
            </a:r>
          </a:p>
          <a:p>
            <a:pPr lvl="1"/>
            <a:r>
              <a:rPr lang="en-US" sz="2400" dirty="0" smtClean="0"/>
              <a:t>|[code/value] matches the specified code or identifier in instances where no system is declared</a:t>
            </a:r>
          </a:p>
          <a:p>
            <a:pPr lvl="1"/>
            <a:r>
              <a:rPr lang="en-US" sz="2400" dirty="0" smtClean="0"/>
              <a:t>:text performs a string search on </a:t>
            </a:r>
            <a:r>
              <a:rPr lang="en-US" sz="2400" dirty="0" err="1" smtClean="0"/>
              <a:t>CodeableConcept.text</a:t>
            </a:r>
            <a:r>
              <a:rPr lang="en-US" sz="2400" dirty="0" smtClean="0"/>
              <a:t>, </a:t>
            </a:r>
            <a:r>
              <a:rPr lang="en-US" sz="2400" dirty="0" err="1" smtClean="0"/>
              <a:t>Coding.display</a:t>
            </a:r>
            <a:r>
              <a:rPr lang="en-US" sz="2400" dirty="0" smtClean="0"/>
              <a:t> and </a:t>
            </a:r>
            <a:r>
              <a:rPr lang="en-US" sz="2400" dirty="0" err="1" smtClean="0"/>
              <a:t>Identifier.label</a:t>
            </a:r>
            <a:endParaRPr lang="en-US" sz="2400" dirty="0" smtClean="0"/>
          </a:p>
          <a:p>
            <a:pPr lvl="1"/>
            <a:r>
              <a:rPr lang="en-US" sz="2400" dirty="0" smtClean="0"/>
              <a:t>:in and :not-in allow filtering based on value sets</a:t>
            </a:r>
          </a:p>
        </p:txBody>
      </p:sp>
    </p:spTree>
    <p:extLst>
      <p:ext uri="{BB962C8B-B14F-4D97-AF65-F5344CB8AC3E}">
        <p14:creationId xmlns:p14="http://schemas.microsoft.com/office/powerpoint/2010/main" val="25196245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158</a:t>
            </a:fld>
            <a:endParaRPr lang="en-CA"/>
          </a:p>
        </p:txBody>
      </p:sp>
      <p:sp>
        <p:nvSpPr>
          <p:cNvPr id="4" name="Text Placeholder 3"/>
          <p:cNvSpPr>
            <a:spLocks noGrp="1"/>
          </p:cNvSpPr>
          <p:nvPr>
            <p:ph type="body" idx="4294967295"/>
          </p:nvPr>
        </p:nvSpPr>
        <p:spPr/>
        <p:txBody>
          <a:bodyPr/>
          <a:lstStyle/>
          <a:p>
            <a:r>
              <a:rPr lang="en-US" dirty="0" smtClean="0"/>
              <a:t>quantity: =, =</a:t>
            </a:r>
            <a:r>
              <a:rPr lang="en-US" dirty="0" err="1" smtClean="0"/>
              <a:t>lt</a:t>
            </a:r>
            <a:r>
              <a:rPr lang="en-US" dirty="0" smtClean="0"/>
              <a:t>, =</a:t>
            </a:r>
            <a:r>
              <a:rPr lang="en-US" dirty="0" err="1" smtClean="0"/>
              <a:t>gt</a:t>
            </a:r>
            <a:r>
              <a:rPr lang="en-US" dirty="0" smtClean="0"/>
              <a:t>, =le, =</a:t>
            </a:r>
            <a:r>
              <a:rPr lang="en-US" dirty="0" err="1" smtClean="0"/>
              <a:t>ge</a:t>
            </a:r>
            <a:r>
              <a:rPr lang="en-US" dirty="0" smtClean="0"/>
              <a:t>, =ne</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p14="http://schemas.microsoft.com/office/powerpoint/2010/main" val="7693682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159</a:t>
            </a:fld>
            <a:endParaRPr lang="en-CA"/>
          </a:p>
        </p:txBody>
      </p:sp>
      <p:sp>
        <p:nvSpPr>
          <p:cNvPr id="4" name="Rectangle 3"/>
          <p:cNvSpPr/>
          <p:nvPr/>
        </p:nvSpPr>
        <p:spPr>
          <a:xfrm>
            <a:off x="533400" y="1981200"/>
            <a:ext cx="8001000" cy="2523768"/>
          </a:xfrm>
          <a:prstGeom prst="rect">
            <a:avLst/>
          </a:prstGeom>
        </p:spPr>
        <p:txBody>
          <a:bodyPr wrap="square">
            <a:spAutoFit/>
          </a:bodyPr>
          <a:lstStyle/>
          <a:p>
            <a:r>
              <a:rPr lang="en-US" sz="2000" dirty="0" smtClean="0">
                <a:latin typeface="Courier New" pitchFamily="49" charset="0"/>
                <a:cs typeface="Courier New" pitchFamily="49" charset="0"/>
              </a:rPr>
              <a:t>[base]/Patient                     406 hits</a:t>
            </a:r>
          </a:p>
          <a:p>
            <a:endParaRPr lang="en-US" sz="2000" dirty="0" smtClean="0">
              <a:latin typeface="Courier New" pitchFamily="49" charset="0"/>
              <a:cs typeface="Courier New" pitchFamily="49" charset="0"/>
            </a:endParaRPr>
          </a:p>
          <a:p>
            <a:r>
              <a:rPr lang="en-US" sz="2000" dirty="0" smtClean="0">
                <a:latin typeface="Courier New" pitchFamily="49" charset="0"/>
                <a:cs typeface="Courier New" pitchFamily="49" charset="0"/>
              </a:rPr>
              <a:t>[base]/</a:t>
            </a:r>
            <a:r>
              <a:rPr lang="en-US" sz="2000" dirty="0" err="1" smtClean="0">
                <a:latin typeface="Courier New" pitchFamily="49" charset="0"/>
                <a:cs typeface="Courier New" pitchFamily="49" charset="0"/>
              </a:rPr>
              <a:t>Patient?gender</a:t>
            </a:r>
            <a:r>
              <a:rPr lang="en-US" sz="2000" dirty="0" smtClean="0">
                <a:latin typeface="Courier New" pitchFamily="49" charset="0"/>
                <a:cs typeface="Courier New" pitchFamily="49" charset="0"/>
              </a:rPr>
              <a:t>=male         231 hits</a:t>
            </a:r>
          </a:p>
          <a:p>
            <a:r>
              <a:rPr lang="en-US" sz="2000" dirty="0">
                <a:latin typeface="Courier New" pitchFamily="49" charset="0"/>
                <a:cs typeface="Courier New" pitchFamily="49" charset="0"/>
              </a:rPr>
              <a:t>[base]/</a:t>
            </a:r>
            <a:r>
              <a:rPr lang="en-US" sz="2000" dirty="0" err="1" smtClean="0">
                <a:latin typeface="Courier New" pitchFamily="49" charset="0"/>
                <a:cs typeface="Courier New" pitchFamily="49" charset="0"/>
              </a:rPr>
              <a:t>Patient?gender</a:t>
            </a:r>
            <a:r>
              <a:rPr lang="en-US" sz="2000" dirty="0" smtClean="0">
                <a:latin typeface="Courier New" pitchFamily="49" charset="0"/>
                <a:cs typeface="Courier New" pitchFamily="49" charset="0"/>
              </a:rPr>
              <a:t>=female       166 hits</a:t>
            </a:r>
          </a:p>
          <a:p>
            <a:r>
              <a:rPr lang="en-US" sz="2000" dirty="0">
                <a:latin typeface="Courier New" pitchFamily="49" charset="0"/>
                <a:cs typeface="Courier New" pitchFamily="49" charset="0"/>
              </a:rPr>
              <a:t>[base]/</a:t>
            </a:r>
            <a:r>
              <a:rPr lang="en-US" sz="2000" dirty="0" err="1" smtClean="0">
                <a:latin typeface="Courier New" pitchFamily="49" charset="0"/>
                <a:cs typeface="Courier New" pitchFamily="49" charset="0"/>
              </a:rPr>
              <a:t>Patient?gender</a:t>
            </a:r>
            <a:r>
              <a:rPr lang="en-US" sz="2000" dirty="0" smtClean="0">
                <a:latin typeface="Courier New" pitchFamily="49" charset="0"/>
                <a:cs typeface="Courier New" pitchFamily="49" charset="0"/>
              </a:rPr>
              <a:t>=other          4 </a:t>
            </a:r>
            <a:r>
              <a:rPr lang="en-US" sz="2000" dirty="0">
                <a:latin typeface="Courier New" pitchFamily="49" charset="0"/>
                <a:cs typeface="Courier New" pitchFamily="49" charset="0"/>
              </a:rPr>
              <a:t>hits</a:t>
            </a:r>
          </a:p>
          <a:p>
            <a:r>
              <a:rPr lang="en-US" sz="2000" dirty="0">
                <a:latin typeface="Courier New" pitchFamily="49" charset="0"/>
                <a:cs typeface="Courier New" pitchFamily="49" charset="0"/>
              </a:rPr>
              <a:t>[base]/</a:t>
            </a:r>
            <a:r>
              <a:rPr lang="en-US" sz="2000" dirty="0" err="1" smtClean="0">
                <a:latin typeface="Courier New" pitchFamily="49" charset="0"/>
                <a:cs typeface="Courier New" pitchFamily="49" charset="0"/>
              </a:rPr>
              <a:t>Patient?gender</a:t>
            </a:r>
            <a:r>
              <a:rPr lang="en-US" sz="2000" dirty="0" smtClean="0">
                <a:latin typeface="Courier New" pitchFamily="49" charset="0"/>
                <a:cs typeface="Courier New" pitchFamily="49" charset="0"/>
              </a:rPr>
              <a:t>=unknown        1 </a:t>
            </a:r>
            <a:r>
              <a:rPr lang="en-US" sz="2000" dirty="0">
                <a:latin typeface="Courier New" pitchFamily="49" charset="0"/>
                <a:cs typeface="Courier New" pitchFamily="49" charset="0"/>
              </a:rPr>
              <a:t>hits</a:t>
            </a:r>
          </a:p>
          <a:p>
            <a:endParaRPr lang="en-US" b="1" dirty="0">
              <a:latin typeface="Courier New" pitchFamily="49" charset="0"/>
              <a:cs typeface="Courier New" pitchFamily="49" charset="0"/>
            </a:endParaRPr>
          </a:p>
          <a:p>
            <a:r>
              <a:rPr lang="en-US" sz="2000" b="1" dirty="0" smtClean="0">
                <a:latin typeface="Courier New" pitchFamily="49" charset="0"/>
                <a:cs typeface="Courier New" pitchFamily="49" charset="0"/>
              </a:rPr>
              <a:t>Total: 231 + 166 + 4 + 1 = </a:t>
            </a:r>
            <a:r>
              <a:rPr lang="en-US" sz="2000" b="1" dirty="0" smtClean="0">
                <a:solidFill>
                  <a:srgbClr val="FF0000"/>
                </a:solidFill>
                <a:latin typeface="Courier New" pitchFamily="49" charset="0"/>
                <a:cs typeface="Courier New" pitchFamily="49" charset="0"/>
              </a:rPr>
              <a:t>402</a:t>
            </a:r>
          </a:p>
        </p:txBody>
      </p:sp>
      <p:sp>
        <p:nvSpPr>
          <p:cNvPr id="7" name="Rectangle 6"/>
          <p:cNvSpPr/>
          <p:nvPr/>
        </p:nvSpPr>
        <p:spPr>
          <a:xfrm>
            <a:off x="533400" y="4645585"/>
            <a:ext cx="8001000" cy="1015663"/>
          </a:xfrm>
          <a:prstGeom prst="rect">
            <a:avLst/>
          </a:prstGeom>
        </p:spPr>
        <p:txBody>
          <a:bodyPr wrap="square">
            <a:spAutoFit/>
          </a:bodyPr>
          <a:lstStyle/>
          <a:p>
            <a:r>
              <a:rPr lang="en-US" sz="2000" dirty="0" smtClean="0">
                <a:latin typeface="Courier New" pitchFamily="49" charset="0"/>
                <a:cs typeface="Courier New" pitchFamily="49" charset="0"/>
              </a:rPr>
              <a:t>[base]/</a:t>
            </a:r>
            <a:r>
              <a:rPr lang="en-US" sz="2000" dirty="0" err="1" smtClean="0">
                <a:latin typeface="Courier New" pitchFamily="49" charset="0"/>
                <a:cs typeface="Courier New" pitchFamily="49" charset="0"/>
              </a:rPr>
              <a:t>Patient?gender:missing</a:t>
            </a:r>
            <a:r>
              <a:rPr lang="en-US" sz="2000" dirty="0" smtClean="0">
                <a:latin typeface="Courier New" pitchFamily="49" charset="0"/>
                <a:cs typeface="Courier New" pitchFamily="49" charset="0"/>
              </a:rPr>
              <a:t>=true   4 hits</a:t>
            </a:r>
            <a:endParaRPr lang="en-US" sz="2000" dirty="0">
              <a:latin typeface="Courier New" pitchFamily="49" charset="0"/>
              <a:cs typeface="Courier New" pitchFamily="49" charset="0"/>
            </a:endParaRPr>
          </a:p>
          <a:p>
            <a:endParaRPr lang="en-US" sz="2000" b="1" dirty="0">
              <a:latin typeface="Courier New" pitchFamily="49" charset="0"/>
              <a:cs typeface="Courier New" pitchFamily="49" charset="0"/>
            </a:endParaRPr>
          </a:p>
          <a:p>
            <a:r>
              <a:rPr lang="en-US" sz="2000" b="1" dirty="0" smtClean="0">
                <a:latin typeface="Courier New" pitchFamily="49" charset="0"/>
                <a:cs typeface="Courier New" pitchFamily="49" charset="0"/>
              </a:rPr>
              <a:t>Total: 402 + 4 = </a:t>
            </a:r>
            <a:r>
              <a:rPr lang="en-US" sz="2000" b="1" dirty="0" smtClean="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46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a:p>
        </p:txBody>
      </p:sp>
    </p:spTree>
    <p:extLst>
      <p:ext uri="{BB962C8B-B14F-4D97-AF65-F5344CB8AC3E}">
        <p14:creationId xmlns:p14="http://schemas.microsoft.com/office/powerpoint/2010/main" val="23631627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https://server.com/fhir/Observation?</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p14="http://schemas.microsoft.com/office/powerpoint/2010/main" val="34628481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https://fhir.com/fhir/Observation?date=2014-01-20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p14="http://schemas.microsoft.com/office/powerpoint/2010/main" val="38950240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Reverse Include</a:t>
            </a:r>
            <a:endParaRPr lang="en-CA" dirty="0"/>
          </a:p>
        </p:txBody>
      </p:sp>
      <p:sp>
        <p:nvSpPr>
          <p:cNvPr id="3" name="Content Placeholder 2"/>
          <p:cNvSpPr>
            <a:spLocks noGrp="1"/>
          </p:cNvSpPr>
          <p:nvPr>
            <p:ph idx="1"/>
          </p:nvPr>
        </p:nvSpPr>
        <p:spPr/>
        <p:txBody>
          <a:bodyPr/>
          <a:lstStyle/>
          <a:p>
            <a:r>
              <a:rPr lang="en-CA" dirty="0" smtClean="0"/>
              <a:t>You can also do the reverse.  E.g. Give me this patient and all the observations that point to them (careful – this could be a large set . . .)</a:t>
            </a:r>
          </a:p>
          <a:p>
            <a:r>
              <a:rPr lang="en-CA" dirty="0" err="1" smtClean="0"/>
              <a:t>Patient?_revinclude</a:t>
            </a:r>
            <a:r>
              <a:rPr lang="en-CA" dirty="0" smtClean="0"/>
              <a:t>=</a:t>
            </a:r>
            <a:r>
              <a:rPr lang="en-CA" dirty="0" err="1" smtClean="0"/>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spTree>
    <p:extLst>
      <p:ext uri="{BB962C8B-B14F-4D97-AF65-F5344CB8AC3E}">
        <p14:creationId xmlns:p14="http://schemas.microsoft.com/office/powerpoint/2010/main" val="8326128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p14="http://schemas.microsoft.com/office/powerpoint/2010/main" val="3093291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p14="http://schemas.microsoft.com/office/powerpoint/2010/main" val="2935870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RFC 5005 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p14="http://schemas.microsoft.com/office/powerpoint/2010/main" val="20922715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Compartments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t>https://example.org/fhir/Patient/1/Observation</a:t>
            </a:r>
          </a:p>
          <a:p>
            <a:pPr marL="363538" lvl="2" indent="0">
              <a:buNone/>
            </a:pPr>
            <a:r>
              <a:rPr lang="en-US" sz="2800" dirty="0" smtClean="0"/>
              <a:t>Is more useful than</a:t>
            </a:r>
          </a:p>
          <a:p>
            <a:pPr lvl="1"/>
            <a:r>
              <a:rPr lang="en-US" dirty="0" smtClean="0">
                <a:hlinkClick r:id="rId3"/>
              </a:rPr>
              <a:t>https://example/fhir/Observation?subject=Patient/1</a:t>
            </a:r>
            <a:endParaRPr lang="en-US" dirty="0" smtClean="0"/>
          </a:p>
          <a:p>
            <a:r>
              <a:rPr lang="en-US" dirty="0" smtClean="0"/>
              <a:t>For that reason, FHIR allows Compartmenting by Patient, Practitioner, Organization and a few other resources where 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p14="http://schemas.microsoft.com/office/powerpoint/2010/main" val="56549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3919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170</a:t>
            </a:fld>
            <a:endParaRPr lang="en-CA"/>
          </a:p>
        </p:txBody>
      </p:sp>
    </p:spTree>
    <p:extLst>
      <p:ext uri="{BB962C8B-B14F-4D97-AF65-F5344CB8AC3E}">
        <p14:creationId xmlns:p14="http://schemas.microsoft.com/office/powerpoint/2010/main" val="10367427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171</a:t>
            </a:fld>
            <a:endParaRPr lang="en-CA"/>
          </a:p>
        </p:txBody>
      </p:sp>
    </p:spTree>
    <p:extLst>
      <p:ext uri="{BB962C8B-B14F-4D97-AF65-F5344CB8AC3E}">
        <p14:creationId xmlns:p14="http://schemas.microsoft.com/office/powerpoint/2010/main" val="13434871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172</a:t>
            </a:fld>
            <a:endParaRPr lang="en-CA"/>
          </a:p>
        </p:txBody>
      </p:sp>
    </p:spTree>
    <p:extLst>
      <p:ext uri="{BB962C8B-B14F-4D97-AF65-F5344CB8AC3E}">
        <p14:creationId xmlns:p14="http://schemas.microsoft.com/office/powerpoint/2010/main" val="27198650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174</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whose organization is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glucose readings over 6.2 g/</a:t>
            </a:r>
            <a:r>
              <a:rPr lang="en-US" sz="2400" dirty="0" err="1" smtClean="0"/>
              <a:t>dL</a:t>
            </a:r>
            <a:endParaRPr lang="en-US" sz="2400" dirty="0" smtClean="0"/>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175</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787098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177</a:t>
            </a:fld>
            <a:endParaRPr lang="en-CA" dirty="0"/>
          </a:p>
        </p:txBody>
      </p:sp>
    </p:spTree>
    <p:extLst>
      <p:ext uri="{BB962C8B-B14F-4D97-AF65-F5344CB8AC3E}">
        <p14:creationId xmlns:p14="http://schemas.microsoft.com/office/powerpoint/2010/main" val="10479660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a:p>
        </p:txBody>
      </p:sp>
    </p:spTree>
    <p:extLst>
      <p:ext uri="{BB962C8B-B14F-4D97-AF65-F5344CB8AC3E}">
        <p14:creationId xmlns:p14="http://schemas.microsoft.com/office/powerpoint/2010/main" val="17677113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0526" y="1969173"/>
            <a:ext cx="4398777" cy="3581400"/>
          </a:xfrm>
          <a:prstGeom prst="rect">
            <a:avLst/>
          </a:prstGeom>
        </p:spPr>
      </p:pic>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179</a:t>
            </a:fld>
            <a:endParaRPr lang="en-CA"/>
          </a:p>
        </p:txBody>
      </p:sp>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362200" y="2286000"/>
            <a:ext cx="2559809" cy="26398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267744" y="3027592"/>
            <a:ext cx="2644740" cy="966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3923928" y="3886200"/>
            <a:ext cx="988556" cy="40689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381446" y="5257800"/>
            <a:ext cx="1531038" cy="4034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Healthcare</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a:t>
            </a:r>
            <a:r>
              <a:rPr lang="en-US" dirty="0" smtClean="0"/>
              <a:t>https://hl7.org/fhir/Profile/iso-21090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a:p>
        </p:txBody>
      </p:sp>
    </p:spTree>
    <p:extLst>
      <p:ext uri="{BB962C8B-B14F-4D97-AF65-F5344CB8AC3E}">
        <p14:creationId xmlns:p14="http://schemas.microsoft.com/office/powerpoint/2010/main" val="33048195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a:p>
        </p:txBody>
      </p:sp>
    </p:spTree>
    <p:extLst>
      <p:ext uri="{BB962C8B-B14F-4D97-AF65-F5344CB8AC3E}">
        <p14:creationId xmlns:p14="http://schemas.microsoft.com/office/powerpoint/2010/main" val="38136471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295293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183</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spTree>
    <p:extLst>
      <p:ext uri="{BB962C8B-B14F-4D97-AF65-F5344CB8AC3E}">
        <p14:creationId xmlns:p14="http://schemas.microsoft.com/office/powerpoint/2010/main" val="11813756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Tree>
    <p:extLst>
      <p:ext uri="{BB962C8B-B14F-4D97-AF65-F5344CB8AC3E}">
        <p14:creationId xmlns:p14="http://schemas.microsoft.com/office/powerpoint/2010/main" val="112463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lnSpcReduction="100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186</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pPr/>
              <a:t>3/22/2016</a:t>
            </a:fld>
            <a:endParaRPr lang="en-US"/>
          </a:p>
        </p:txBody>
      </p:sp>
    </p:spTree>
    <p:extLst>
      <p:ext uri="{BB962C8B-B14F-4D97-AF65-F5344CB8AC3E}">
        <p14:creationId xmlns:p14="http://schemas.microsoft.com/office/powerpoint/2010/main" val="33448434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551225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dirty="0"/>
          </a:p>
        </p:txBody>
      </p:sp>
    </p:spTree>
    <p:extLst>
      <p:ext uri="{BB962C8B-B14F-4D97-AF65-F5344CB8AC3E}">
        <p14:creationId xmlns:p14="http://schemas.microsoft.com/office/powerpoint/2010/main" val="34802855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2276872"/>
            <a:ext cx="7812087"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140968"/>
            <a:ext cx="7825073" cy="108012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6084168" y="2636912"/>
            <a:ext cx="72008" cy="93610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4355976" y="4005064"/>
            <a:ext cx="1656184" cy="100811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3842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pic>
        <p:nvPicPr>
          <p:cNvPr id="6" name="Picture 2"/>
          <p:cNvPicPr>
            <a:picLocks noChangeAspect="1" noChangeArrowheads="1"/>
          </p:cNvPicPr>
          <p:nvPr/>
        </p:nvPicPr>
        <p:blipFill>
          <a:blip r:embed="rId2"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33272083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a:p>
        </p:txBody>
      </p:sp>
    </p:spTree>
    <p:extLst>
      <p:ext uri="{BB962C8B-B14F-4D97-AF65-F5344CB8AC3E}">
        <p14:creationId xmlns:p14="http://schemas.microsoft.com/office/powerpoint/2010/main" val="10354002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52798"/>
          <a:stretch/>
        </p:blipFill>
        <p:spPr>
          <a:xfrm>
            <a:off x="460251" y="1766342"/>
            <a:ext cx="6199981" cy="2382738"/>
          </a:xfrm>
          <a:prstGeom prst="rect">
            <a:avLst/>
          </a:prstGeom>
        </p:spPr>
      </p:pic>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a:p>
        </p:txBody>
      </p:sp>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15916" y="2458124"/>
            <a:ext cx="1602531" cy="20266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62269" y="2486882"/>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523419" y="2602118"/>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595427" y="2565573"/>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301534"/>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28473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475480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452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spTree>
    <p:extLst>
      <p:ext uri="{BB962C8B-B14F-4D97-AF65-F5344CB8AC3E}">
        <p14:creationId xmlns:p14="http://schemas.microsoft.com/office/powerpoint/2010/main" val="20404331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spTree>
    <p:extLst>
      <p:ext uri="{BB962C8B-B14F-4D97-AF65-F5344CB8AC3E}">
        <p14:creationId xmlns:p14="http://schemas.microsoft.com/office/powerpoint/2010/main" val="15508896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Conformance levels</a:t>
            </a:r>
            <a:endParaRPr lang="en-CA" dirty="0"/>
          </a:p>
        </p:txBody>
      </p:sp>
      <p:sp>
        <p:nvSpPr>
          <p:cNvPr id="3" name="Content Placeholder 2"/>
          <p:cNvSpPr>
            <a:spLocks noGrp="1"/>
          </p:cNvSpPr>
          <p:nvPr>
            <p:ph idx="1"/>
          </p:nvPr>
        </p:nvSpPr>
        <p:spPr/>
        <p:txBody>
          <a:bodyPr/>
          <a:lstStyle/>
          <a:p>
            <a:r>
              <a:rPr lang="en-CA" sz="2800" dirty="0" smtClean="0"/>
              <a:t>Fixed: You must use this value set if you send the element.</a:t>
            </a:r>
          </a:p>
          <a:p>
            <a:pPr lvl="1"/>
            <a:r>
              <a:rPr lang="en-CA" sz="2400" dirty="0" smtClean="0"/>
              <a:t>If it’s a CodeableConcept, you can sent translations too</a:t>
            </a:r>
          </a:p>
          <a:p>
            <a:r>
              <a:rPr lang="en-CA" sz="2800" dirty="0" smtClean="0"/>
              <a:t>Extensible: You must use a code from this value set if one applies</a:t>
            </a:r>
          </a:p>
          <a:p>
            <a:r>
              <a:rPr lang="en-CA" sz="2800" dirty="0" smtClean="0"/>
              <a:t>Preferred: Recommend using this code system, but ok if you don’t</a:t>
            </a:r>
          </a:p>
          <a:p>
            <a:r>
              <a:rPr lang="en-CA" sz="2800" dirty="0" smtClean="0"/>
              <a:t>Example: No recommendation, may be incomplete</a:t>
            </a:r>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Tree>
    <p:extLst>
      <p:ext uri="{BB962C8B-B14F-4D97-AF65-F5344CB8AC3E}">
        <p14:creationId xmlns:p14="http://schemas.microsoft.com/office/powerpoint/2010/main" val="8642586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Tree>
    <p:extLst>
      <p:ext uri="{BB962C8B-B14F-4D97-AF65-F5344CB8AC3E}">
        <p14:creationId xmlns:p14="http://schemas.microsoft.com/office/powerpoint/2010/main" val="1613427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p14="http://schemas.microsoft.com/office/powerpoint/2010/main" val="316675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sz="2800" dirty="0" smtClean="0"/>
              <a:t>Can be downloaded here:</a:t>
            </a:r>
          </a:p>
          <a:p>
            <a:pPr lvl="1"/>
            <a:r>
              <a:rPr lang="en-CA" sz="2400" dirty="0">
                <a:hlinkClick r:id="rId2"/>
              </a:rPr>
              <a:t>http://</a:t>
            </a:r>
            <a:r>
              <a:rPr lang="en-CA" sz="2400" dirty="0" smtClean="0">
                <a:hlinkClick r:id="rId2"/>
              </a:rPr>
              <a:t>gforge.hl7.org/svn/fhir/trunk/presentations/2016-03%20FHIR%20Institute/Hands%20on%20FHIR.pptx</a:t>
            </a:r>
            <a:endParaRPr lang="en-CA" sz="2400" dirty="0" smtClean="0"/>
          </a:p>
          <a:p>
            <a:pPr lvl="2"/>
            <a:r>
              <a:rPr lang="en-US" sz="2000" dirty="0" smtClean="0"/>
              <a:t>Use “anonymous” and email address to logon</a:t>
            </a:r>
            <a:endParaRPr lang="en-CA" sz="2000" dirty="0" smtClean="0"/>
          </a:p>
          <a:p>
            <a:pPr lvl="0"/>
            <a:r>
              <a:rPr lang="en-US" sz="2800" dirty="0" smtClean="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a:t>
            </a:r>
            <a:r>
              <a:rPr lang="en-CA" sz="2400" u="sng" dirty="0" smtClean="0">
                <a:hlinkClick r:id="rId3"/>
              </a:rPr>
              <a:t>License</a:t>
            </a:r>
            <a:endParaRPr lang="en-CA" sz="2400" u="sng" dirty="0" smtClean="0"/>
          </a:p>
          <a:p>
            <a:pPr lvl="1"/>
            <a:r>
              <a:rPr lang="en-US" sz="2400" dirty="0" smtClean="0"/>
              <a:t>(Do with it as you wish, so long as you give</a:t>
            </a:r>
            <a:br>
              <a:rPr lang="en-US" sz="2400" dirty="0" smtClean="0"/>
            </a:br>
            <a:r>
              <a:rPr lang="en-US" sz="2400" dirty="0" smtClean="0"/>
              <a:t> credit)</a:t>
            </a:r>
            <a:endParaRPr lang="en-CA"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077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val="726755504"/>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p14="http://schemas.microsoft.com/office/powerpoint/2010/main" val="30564720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501243595"/>
              </p:ext>
            </p:extLst>
          </p:nvPr>
        </p:nvGraphicFramePr>
        <p:xfrm>
          <a:off x="1115616" y="3356992"/>
          <a:ext cx="6912768" cy="2148840"/>
        </p:xfrm>
        <a:graphic>
          <a:graphicData uri="http://schemas.openxmlformats.org/drawingml/2006/table">
            <a:tbl>
              <a:tblPr/>
              <a:tblGrid>
                <a:gridCol w="3456384">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smtClean="0">
                          <a:effectLst/>
                          <a:latin typeface="verdana"/>
                        </a:rPr>
                        <a:t>Reference to </a:t>
                      </a:r>
                      <a:r>
                        <a:rPr lang="en-US" b="0" dirty="0">
                          <a:effectLst/>
                          <a:latin typeface="verdana"/>
                        </a:rPr>
                        <a:t>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141935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202</a:t>
            </a:fld>
            <a:endParaRPr lang="en-CA"/>
          </a:p>
        </p:txBody>
      </p:sp>
    </p:spTree>
    <p:extLst>
      <p:ext uri="{BB962C8B-B14F-4D97-AF65-F5344CB8AC3E}">
        <p14:creationId xmlns:p14="http://schemas.microsoft.com/office/powerpoint/2010/main" val="6929396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endParaRPr lang="en-US" dirty="0" smtClean="0"/>
          </a:p>
          <a:p>
            <a:r>
              <a:rPr lang="en-US" dirty="0" smtClean="0"/>
              <a:t>Released!</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203</a:t>
            </a:fld>
            <a:endParaRPr lang="en-CA" dirty="0"/>
          </a:p>
        </p:txBody>
      </p:sp>
      <p:pic>
        <p:nvPicPr>
          <p:cNvPr id="5" name="Picture 4"/>
          <p:cNvPicPr>
            <a:picLocks noChangeAspect="1"/>
          </p:cNvPicPr>
          <p:nvPr/>
        </p:nvPicPr>
        <p:blipFill>
          <a:blip r:embed="rId2"/>
          <a:stretch>
            <a:fillRect/>
          </a:stretch>
        </p:blipFill>
        <p:spPr>
          <a:xfrm>
            <a:off x="5638800" y="1988840"/>
            <a:ext cx="3063700" cy="3015642"/>
          </a:xfrm>
          <a:prstGeom prst="rect">
            <a:avLst/>
          </a:prstGeom>
        </p:spPr>
      </p:pic>
    </p:spTree>
    <p:extLst>
      <p:ext uri="{BB962C8B-B14F-4D97-AF65-F5344CB8AC3E}">
        <p14:creationId xmlns:p14="http://schemas.microsoft.com/office/powerpoint/2010/main" val="13125117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204</a:t>
            </a:fld>
            <a:endParaRPr lang="en-CA" dirty="0"/>
          </a:p>
        </p:txBody>
      </p:sp>
    </p:spTree>
    <p:extLst>
      <p:ext uri="{BB962C8B-B14F-4D97-AF65-F5344CB8AC3E}">
        <p14:creationId xmlns:p14="http://schemas.microsoft.com/office/powerpoint/2010/main" val="3783185462"/>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a:p>
        </p:txBody>
      </p:sp>
    </p:spTree>
    <p:extLst>
      <p:ext uri="{BB962C8B-B14F-4D97-AF65-F5344CB8AC3E}">
        <p14:creationId xmlns:p14="http://schemas.microsoft.com/office/powerpoint/2010/main" val="5631980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206</a:t>
            </a:fld>
            <a:endParaRPr lang="en-CA"/>
          </a:p>
        </p:txBody>
      </p:sp>
    </p:spTree>
    <p:extLst>
      <p:ext uri="{BB962C8B-B14F-4D97-AF65-F5344CB8AC3E}">
        <p14:creationId xmlns:p14="http://schemas.microsoft.com/office/powerpoint/2010/main" val="985928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208</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p14="http://schemas.microsoft.com/office/powerpoint/2010/main" val="41179539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209</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673189"/>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p14="http://schemas.microsoft.com/office/powerpoint/2010/main" val="41451056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211</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3"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4"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823697829"/>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394411176"/>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213</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214</a:t>
            </a:fld>
            <a:endParaRPr lang="en-CA"/>
          </a:p>
        </p:txBody>
      </p:sp>
      <p:grpSp>
        <p:nvGrpSpPr>
          <p:cNvPr id="6" name="Group 33"/>
          <p:cNvGrpSpPr/>
          <p:nvPr/>
        </p:nvGrpSpPr>
        <p:grpSpPr>
          <a:xfrm>
            <a:off x="4800600" y="1852844"/>
            <a:ext cx="1676400" cy="4624156"/>
            <a:chOff x="4526622" y="1828800"/>
            <a:chExt cx="1676400" cy="4624156"/>
          </a:xfrm>
        </p:grpSpPr>
        <p:grpSp>
          <p:nvGrpSpPr>
            <p:cNvPr id="7"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984355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215</a:t>
            </a:fld>
            <a:endParaRPr lang="en-US"/>
          </a:p>
        </p:txBody>
      </p:sp>
    </p:spTree>
    <p:extLst>
      <p:ext uri="{BB962C8B-B14F-4D97-AF65-F5344CB8AC3E}">
        <p14:creationId xmlns:p14="http://schemas.microsoft.com/office/powerpoint/2010/main" val="3632481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216</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2967879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217</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4491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218</a:t>
            </a:fld>
            <a:endParaRPr lang="en-CA"/>
          </a:p>
        </p:txBody>
      </p:sp>
    </p:spTree>
    <p:extLst>
      <p:ext uri="{BB962C8B-B14F-4D97-AF65-F5344CB8AC3E}">
        <p14:creationId xmlns:p14="http://schemas.microsoft.com/office/powerpoint/2010/main" val="4200289980"/>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219</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159841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138993722"/>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220</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5654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80043659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28449044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435842501"/>
              </p:ext>
            </p:extLst>
          </p:nvPr>
        </p:nvGraphicFramePr>
        <p:xfrm>
          <a:off x="762000" y="1905000"/>
          <a:ext cx="6553200" cy="1143000"/>
        </p:xfrm>
        <a:graphic>
          <a:graphicData uri="http://schemas.openxmlformats.org/drawingml/2006/table">
            <a:tbl>
              <a:tblPr/>
              <a:tblGrid>
                <a:gridCol w="419651">
                  <a:extLst>
                    <a:ext uri="{9D8B030D-6E8A-4147-A177-3AD203B41FA5}">
                      <a16:colId xmlns:a16="http://schemas.microsoft.com/office/drawing/2014/main" val="20000"/>
                    </a:ext>
                  </a:extLst>
                </a:gridCol>
                <a:gridCol w="1347306">
                  <a:extLst>
                    <a:ext uri="{9D8B030D-6E8A-4147-A177-3AD203B41FA5}">
                      <a16:colId xmlns:a16="http://schemas.microsoft.com/office/drawing/2014/main" val="20001"/>
                    </a:ext>
                  </a:extLst>
                </a:gridCol>
                <a:gridCol w="1236870">
                  <a:extLst>
                    <a:ext uri="{9D8B030D-6E8A-4147-A177-3AD203B41FA5}">
                      <a16:colId xmlns:a16="http://schemas.microsoft.com/office/drawing/2014/main" val="20002"/>
                    </a:ext>
                  </a:extLst>
                </a:gridCol>
                <a:gridCol w="1415773">
                  <a:extLst>
                    <a:ext uri="{9D8B030D-6E8A-4147-A177-3AD203B41FA5}">
                      <a16:colId xmlns:a16="http://schemas.microsoft.com/office/drawing/2014/main" val="20003"/>
                    </a:ext>
                  </a:extLst>
                </a:gridCol>
                <a:gridCol w="2133600">
                  <a:extLst>
                    <a:ext uri="{9D8B030D-6E8A-4147-A177-3AD203B41FA5}">
                      <a16:colId xmlns:a16="http://schemas.microsoft.com/office/drawing/2014/main" val="20004"/>
                    </a:ext>
                  </a:extLst>
                </a:gridCol>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extLst>
                  <a:ext uri="{0D108BD9-81ED-4DB2-BD59-A6C34878D82A}">
                    <a16:rowId xmlns:a16="http://schemas.microsoft.com/office/drawing/2014/main" val="10000"/>
                  </a:ext>
                </a:extLst>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extLst>
                  <a:ext uri="{0D108BD9-81ED-4DB2-BD59-A6C34878D82A}">
                    <a16:rowId xmlns:a16="http://schemas.microsoft.com/office/drawing/2014/main" val="10001"/>
                  </a:ext>
                </a:extLst>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extLst>
                  <a:ext uri="{0D108BD9-81ED-4DB2-BD59-A6C34878D82A}">
                    <a16:rowId xmlns:a16="http://schemas.microsoft.com/office/drawing/2014/main" val="10002"/>
                  </a:ext>
                </a:extLst>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61764834"/>
              </p:ext>
            </p:extLst>
          </p:nvPr>
        </p:nvGraphicFramePr>
        <p:xfrm>
          <a:off x="762000" y="3352800"/>
          <a:ext cx="5029200" cy="1143000"/>
        </p:xfrm>
        <a:graphic>
          <a:graphicData uri="http://schemas.openxmlformats.org/drawingml/2006/table">
            <a:tbl>
              <a:tblPr/>
              <a:tblGrid>
                <a:gridCol w="497680">
                  <a:extLst>
                    <a:ext uri="{9D8B030D-6E8A-4147-A177-3AD203B41FA5}">
                      <a16:colId xmlns:a16="http://schemas.microsoft.com/office/drawing/2014/main" val="20000"/>
                    </a:ext>
                  </a:extLst>
                </a:gridCol>
                <a:gridCol w="1597820">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extLst>
                  <a:ext uri="{0D108BD9-81ED-4DB2-BD59-A6C34878D82A}">
                    <a16:rowId xmlns:a16="http://schemas.microsoft.com/office/drawing/2014/main" val="10000"/>
                  </a:ext>
                </a:extLst>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1"/>
                  </a:ext>
                </a:extLst>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2"/>
                  </a:ext>
                </a:extLst>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40251715"/>
              </p:ext>
            </p:extLst>
          </p:nvPr>
        </p:nvGraphicFramePr>
        <p:xfrm>
          <a:off x="762000" y="4876800"/>
          <a:ext cx="2209800" cy="857250"/>
        </p:xfrm>
        <a:graphic>
          <a:graphicData uri="http://schemas.openxmlformats.org/drawingml/2006/table">
            <a:tbl>
              <a:tblPr/>
              <a:tblGrid>
                <a:gridCol w="838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extLst>
                  <a:ext uri="{0D108BD9-81ED-4DB2-BD59-A6C34878D82A}">
                    <a16:rowId xmlns:a16="http://schemas.microsoft.com/office/drawing/2014/main" val="10000"/>
                  </a:ext>
                </a:extLst>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extLst>
                  <a:ext uri="{0D108BD9-81ED-4DB2-BD59-A6C34878D82A}">
                    <a16:rowId xmlns:a16="http://schemas.microsoft.com/office/drawing/2014/main" val="10001"/>
                  </a:ext>
                </a:extLst>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2"/>
                  </a:ext>
                </a:extLst>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961575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225</a:t>
            </a:fld>
            <a:endParaRPr lang="en-CA"/>
          </a:p>
        </p:txBody>
      </p:sp>
    </p:spTree>
    <p:extLst>
      <p:ext uri="{BB962C8B-B14F-4D97-AF65-F5344CB8AC3E}">
        <p14:creationId xmlns:p14="http://schemas.microsoft.com/office/powerpoint/2010/main" val="4089289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16333491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extLst>
                    <a:ext uri="{9D8B030D-6E8A-4147-A177-3AD203B41FA5}">
                      <a16:colId xmlns:a16="http://schemas.microsoft.com/office/drawing/2014/main" val="20000"/>
                    </a:ext>
                  </a:extLst>
                </a:gridCol>
                <a:gridCol w="6154615">
                  <a:extLst>
                    <a:ext uri="{9D8B030D-6E8A-4147-A177-3AD203B41FA5}">
                      <a16:colId xmlns:a16="http://schemas.microsoft.com/office/drawing/2014/main" val="20001"/>
                    </a:ext>
                  </a:extLst>
                </a:gridCol>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extLst>
                  <a:ext uri="{0D108BD9-81ED-4DB2-BD59-A6C34878D82A}">
                    <a16:rowId xmlns:a16="http://schemas.microsoft.com/office/drawing/2014/main" val="10000"/>
                  </a:ext>
                </a:extLst>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extLst>
                  <a:ext uri="{0D108BD9-81ED-4DB2-BD59-A6C34878D82A}">
                    <a16:rowId xmlns:a16="http://schemas.microsoft.com/office/drawing/2014/main" val="10001"/>
                  </a:ext>
                </a:extLst>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extLst>
                  <a:ext uri="{0D108BD9-81ED-4DB2-BD59-A6C34878D82A}">
                    <a16:rowId xmlns:a16="http://schemas.microsoft.com/office/drawing/2014/main" val="10002"/>
                  </a:ext>
                </a:extLst>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extLst>
                  <a:ext uri="{0D108BD9-81ED-4DB2-BD59-A6C34878D82A}">
                    <a16:rowId xmlns:a16="http://schemas.microsoft.com/office/drawing/2014/main" val="10003"/>
                  </a:ext>
                </a:extLst>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extLst>
                  <a:ext uri="{0D108BD9-81ED-4DB2-BD59-A6C34878D82A}">
                    <a16:rowId xmlns:a16="http://schemas.microsoft.com/office/drawing/2014/main" val="10004"/>
                  </a:ext>
                </a:extLst>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9196743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extLst>
                  <a:ext uri="{0D108BD9-81ED-4DB2-BD59-A6C34878D82A}">
                    <a16:rowId xmlns:a16="http://schemas.microsoft.com/office/drawing/2014/main" val="10000"/>
                  </a:ext>
                </a:extLst>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1"/>
                  </a:ext>
                </a:extLst>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2"/>
                  </a:ext>
                </a:extLst>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3"/>
                  </a:ext>
                </a:extLst>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4"/>
                  </a:ext>
                </a:extLst>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extLst>
                  <a:ext uri="{0D108BD9-81ED-4DB2-BD59-A6C34878D82A}">
                    <a16:rowId xmlns:a16="http://schemas.microsoft.com/office/drawing/2014/main" val="10005"/>
                  </a:ext>
                </a:extLst>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6"/>
                  </a:ext>
                </a:extLst>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1472481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smtClean="0"/>
              <a:t>Patient?</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76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graphicFrame>
        <p:nvGraphicFramePr>
          <p:cNvPr id="5" name="Diagram 4"/>
          <p:cNvGraphicFramePr/>
          <p:nvPr>
            <p:extLst>
              <p:ext uri="{D42A27DB-BD31-4B8C-83A1-F6EECF244321}">
                <p14:modId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419909"/>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6718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a:p>
        </p:txBody>
      </p:sp>
    </p:spTree>
    <p:extLst>
      <p:ext uri="{BB962C8B-B14F-4D97-AF65-F5344CB8AC3E}">
        <p14:creationId xmlns:p14="http://schemas.microsoft.com/office/powerpoint/2010/main" val="35326808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232</a:t>
            </a:fld>
            <a:endParaRPr lang="en-CA"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p14="http://schemas.microsoft.com/office/powerpoint/2010/main" val="29432608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a:p>
        </p:txBody>
      </p:sp>
    </p:spTree>
    <p:extLst>
      <p:ext uri="{BB962C8B-B14F-4D97-AF65-F5344CB8AC3E}">
        <p14:creationId xmlns:p14="http://schemas.microsoft.com/office/powerpoint/2010/main" val="38947342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884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236</a:t>
            </a:fld>
            <a:endParaRPr lang="en-CA" dirty="0"/>
          </a:p>
        </p:txBody>
      </p:sp>
      <p:pic>
        <p:nvPicPr>
          <p:cNvPr id="1027" name="Picture 3"/>
          <p:cNvPicPr>
            <a:picLocks noChangeAspect="1" noChangeArrowheads="1"/>
          </p:cNvPicPr>
          <p:nvPr/>
        </p:nvPicPr>
        <p:blipFill>
          <a:blip r:embed="rId2" cstate="print"/>
          <a:srcRect/>
          <a:stretch>
            <a:fillRect/>
          </a:stretch>
        </p:blipFill>
        <p:spPr bwMode="auto">
          <a:xfrm>
            <a:off x="2431856" y="2996952"/>
            <a:ext cx="4267200" cy="2286000"/>
          </a:xfrm>
          <a:prstGeom prst="rect">
            <a:avLst/>
          </a:prstGeom>
          <a:noFill/>
          <a:ln w="9525">
            <a:noFill/>
            <a:miter lim="800000"/>
            <a:headEnd/>
            <a:tailEnd/>
          </a:ln>
        </p:spPr>
      </p:pic>
    </p:spTree>
    <p:extLst>
      <p:ext uri="{BB962C8B-B14F-4D97-AF65-F5344CB8AC3E}">
        <p14:creationId xmlns:p14="http://schemas.microsoft.com/office/powerpoint/2010/main" val="23024177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7621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238</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4979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p14="http://schemas.microsoft.com/office/powerpoint/2010/main" val="3935448381"/>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240</a:t>
            </a:fld>
            <a:endParaRPr lang="en-US"/>
          </a:p>
        </p:txBody>
      </p:sp>
    </p:spTree>
    <p:extLst>
      <p:ext uri="{BB962C8B-B14F-4D97-AF65-F5344CB8AC3E}">
        <p14:creationId xmlns:p14="http://schemas.microsoft.com/office/powerpoint/2010/main" val="6541241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241</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243</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10794330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245</a:t>
            </a:fld>
            <a:endParaRPr lang="en-US"/>
          </a:p>
        </p:txBody>
      </p:sp>
    </p:spTree>
    <p:extLst>
      <p:ext uri="{BB962C8B-B14F-4D97-AF65-F5344CB8AC3E}">
        <p14:creationId xmlns:p14="http://schemas.microsoft.com/office/powerpoint/2010/main" val="1470701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246</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247</a:t>
            </a:fld>
            <a:endParaRPr lang="en-CA"/>
          </a:p>
        </p:txBody>
      </p:sp>
    </p:spTree>
    <p:extLst>
      <p:ext uri="{BB962C8B-B14F-4D97-AF65-F5344CB8AC3E}">
        <p14:creationId xmlns:p14="http://schemas.microsoft.com/office/powerpoint/2010/main" val="6214619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248</a:t>
            </a:fld>
            <a:endParaRPr lang="en-CA"/>
          </a:p>
        </p:txBody>
      </p:sp>
    </p:spTree>
    <p:extLst>
      <p:ext uri="{BB962C8B-B14F-4D97-AF65-F5344CB8AC3E}">
        <p14:creationId xmlns:p14="http://schemas.microsoft.com/office/powerpoint/2010/main" val="31030759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249</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246974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p14="http://schemas.microsoft.com/office/powerpoint/2010/main" val="2977659567"/>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250</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251</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p14="http://schemas.microsoft.com/office/powerpoint/2010/main" val="34456390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p14="http://schemas.microsoft.com/office/powerpoint/2010/main" val="11048659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253</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p14="http://schemas.microsoft.com/office/powerpoint/2010/main" val="3337686760"/>
              </p:ext>
            </p:extLst>
          </p:nvPr>
        </p:nvGraphicFramePr>
        <p:xfrm>
          <a:off x="381000" y="2960370"/>
          <a:ext cx="8382000" cy="2983230"/>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78989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254</a:t>
            </a:fld>
            <a:endParaRPr lang="en-CA"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912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40760" cy="1180142"/>
          </a:xfrm>
        </p:spPr>
        <p:txBody>
          <a:bodyPr/>
          <a:lstStyle/>
          <a:p>
            <a:r>
              <a:rPr lang="en-US" dirty="0" smtClean="0"/>
              <a:t>Exercise #7 (take home!)</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256</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257</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1</a:t>
            </a:r>
            <a:r>
              <a:rPr lang="en-US" sz="2400" baseline="30000" dirty="0" smtClean="0"/>
              <a:t>st</a:t>
            </a:r>
            <a:r>
              <a:rPr lang="en-US" sz="2400" dirty="0" smtClean="0"/>
              <a:t> Draft Standard for Trial Use ballot (DSTU) Jan 2014</a:t>
            </a:r>
          </a:p>
          <a:p>
            <a:pPr lvl="1"/>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r>
              <a:rPr lang="en-US" sz="2500" b="1" dirty="0" smtClean="0"/>
              <a:t>2</a:t>
            </a:r>
            <a:r>
              <a:rPr lang="en-US" sz="2500" b="1" baseline="30000" dirty="0" smtClean="0"/>
              <a:t>nd</a:t>
            </a:r>
            <a:r>
              <a:rPr lang="en-US" sz="2500" b="1" dirty="0" smtClean="0"/>
              <a:t> DSTU published September 2015!</a:t>
            </a:r>
          </a:p>
          <a:p>
            <a:r>
              <a:rPr lang="en-US" sz="2500" dirty="0" smtClean="0"/>
              <a:t>2.1 </a:t>
            </a:r>
            <a:r>
              <a:rPr lang="en-US" sz="2500" dirty="0"/>
              <a:t>DSTU </a:t>
            </a:r>
            <a:r>
              <a:rPr lang="en-US" sz="2500" dirty="0" smtClean="0"/>
              <a:t>planned May 2016</a:t>
            </a:r>
            <a:endParaRPr lang="en-US" sz="2500" dirty="0"/>
          </a:p>
          <a:p>
            <a:pPr lvl="1"/>
            <a:r>
              <a:rPr lang="en-US" sz="2000" dirty="0"/>
              <a:t>New resources, capabilities + profiles for CCDA</a:t>
            </a:r>
          </a:p>
          <a:p>
            <a:pPr lvl="0"/>
            <a:r>
              <a:rPr lang="en-US" sz="2400" dirty="0" smtClean="0"/>
              <a:t>Normative likely some time in 2017</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259</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p14="http://schemas.microsoft.com/office/powerpoint/2010/main" val="1852279677"/>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260</a:t>
            </a:fld>
            <a:endParaRPr lang="en-CA"/>
          </a:p>
        </p:txBody>
      </p:sp>
    </p:spTree>
    <p:extLst>
      <p:ext uri="{BB962C8B-B14F-4D97-AF65-F5344CB8AC3E}">
        <p14:creationId xmlns:p14="http://schemas.microsoft.com/office/powerpoint/2010/main" val="96156026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Next Steps for </a:t>
            </a:r>
            <a:r>
              <a:rPr lang="en-US" b="1" noProof="0" dirty="0" smtClean="0"/>
              <a:t>you</a:t>
            </a:r>
            <a:endParaRPr lang="en-US" b="1" noProof="0" dirty="0"/>
          </a:p>
        </p:txBody>
      </p:sp>
      <p:sp>
        <p:nvSpPr>
          <p:cNvPr id="3" name="Content Placeholder 2"/>
          <p:cNvSpPr>
            <a:spLocks noGrp="1"/>
          </p:cNvSpPr>
          <p:nvPr>
            <p:ph idx="1"/>
          </p:nvPr>
        </p:nvSpPr>
        <p:spPr/>
        <p:txBody>
          <a:bodyPr/>
          <a:lstStyle/>
          <a:p>
            <a:r>
              <a:rPr lang="en-US" sz="2400" noProof="0" dirty="0" smtClean="0"/>
              <a:t>Attend other FHIR tutorials</a:t>
            </a:r>
          </a:p>
          <a:p>
            <a:pPr lvl="1"/>
            <a:r>
              <a:rPr lang="en-US" sz="1900" noProof="0" dirty="0" smtClean="0"/>
              <a:t>Developers, Profiles, Deep Dive</a:t>
            </a:r>
          </a:p>
          <a:p>
            <a:r>
              <a:rPr lang="en-US" sz="2400" noProof="0" dirty="0" smtClean="0"/>
              <a:t>Read the spec: </a:t>
            </a:r>
            <a:r>
              <a:rPr lang="en-US" sz="2400" noProof="0" dirty="0" smtClean="0">
                <a:hlinkClick r:id="rId2"/>
              </a:rPr>
              <a:t>http://hl7.org/fhir</a:t>
            </a:r>
            <a:endParaRPr lang="en-US" sz="2400" noProof="0" dirty="0" smtClean="0"/>
          </a:p>
          <a:p>
            <a:r>
              <a:rPr lang="en-US" sz="2400" noProof="0" dirty="0" smtClean="0"/>
              <a:t>Comment in the discussion areas</a:t>
            </a:r>
            <a:endParaRPr lang="en-US" sz="1800" noProof="0" dirty="0" smtClean="0"/>
          </a:p>
          <a:p>
            <a:r>
              <a:rPr lang="en-US" sz="2400" noProof="0" dirty="0" smtClean="0"/>
              <a:t>Follow #FHIR on Twitter</a:t>
            </a:r>
          </a:p>
          <a:p>
            <a:r>
              <a:rPr lang="en-US" sz="2400" noProof="0" dirty="0" smtClean="0"/>
              <a:t>Shape the specification:</a:t>
            </a:r>
          </a:p>
          <a:p>
            <a:pPr lvl="1"/>
            <a:r>
              <a:rPr lang="en-US" sz="2000" noProof="0" dirty="0" smtClean="0"/>
              <a:t>Join the FHIR track at this WGM</a:t>
            </a:r>
          </a:p>
          <a:p>
            <a:pPr lvl="1"/>
            <a:r>
              <a:rPr lang="en-US" sz="2000" noProof="0" dirty="0" smtClean="0"/>
              <a:t>Feedback – discussion, tracker, list server</a:t>
            </a:r>
          </a:p>
          <a:p>
            <a:pPr lvl="1"/>
            <a:r>
              <a:rPr lang="en-US" sz="2000" noProof="0" dirty="0" smtClean="0"/>
              <a:t>Try implementing it</a:t>
            </a:r>
          </a:p>
          <a:p>
            <a:pPr lvl="1"/>
            <a:r>
              <a:rPr lang="en-US" sz="2000" noProof="0" dirty="0" smtClean="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418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May 7-13 Montreal</a:t>
            </a:r>
          </a:p>
          <a:p>
            <a:pPr lvl="1"/>
            <a:r>
              <a:rPr lang="en-AU" sz="1900" dirty="0" smtClean="0"/>
              <a:t>Sept 17-23 Baltimore</a:t>
            </a:r>
          </a:p>
          <a:p>
            <a:r>
              <a:rPr lang="en-AU" sz="2400" dirty="0" smtClean="0"/>
              <a:t>Attend an Implementation Workshop</a:t>
            </a:r>
          </a:p>
          <a:p>
            <a:pPr lvl="1"/>
            <a:r>
              <a:rPr lang="en-AU" sz="1900" dirty="0" smtClean="0"/>
              <a:t>Intensive tutorials, hands-on</a:t>
            </a:r>
          </a:p>
          <a:p>
            <a:pPr lvl="1"/>
            <a:r>
              <a:rPr lang="en-AU" sz="1900" dirty="0" smtClean="0"/>
              <a:t>Mar. 14-16</a:t>
            </a:r>
          </a:p>
          <a:p>
            <a:r>
              <a:rPr lang="en-AU" sz="2400" dirty="0" smtClean="0"/>
              <a:t>FHIR Institute Webinars</a:t>
            </a:r>
          </a:p>
          <a:p>
            <a:pPr lvl="1"/>
            <a:r>
              <a:rPr lang="en-AU" sz="1900" dirty="0" smtClean="0"/>
              <a:t>April 4-8</a:t>
            </a:r>
          </a:p>
          <a:p>
            <a:pPr lvl="1"/>
            <a:r>
              <a:rPr lang="en-AU" sz="1900" dirty="0" smtClean="0"/>
              <a:t>More later in the year</a:t>
            </a:r>
          </a:p>
          <a:p>
            <a:r>
              <a:rPr lang="en-AU" sz="2400" dirty="0" smtClean="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262</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7651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263</a:t>
            </a:fld>
            <a:endParaRPr lang="en-CA"/>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0324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r>
              <a:rPr lang="en-AU" sz="28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264</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65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p14="http://schemas.microsoft.com/office/powerpoint/2010/main" val="189864199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p14="http://schemas.microsoft.com/office/powerpoint/2010/main" val="89834206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784770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0873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78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p14="http://schemas.microsoft.com/office/powerpoint/2010/main" val="241447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385465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spTree>
    <p:extLst>
      <p:ext uri="{BB962C8B-B14F-4D97-AF65-F5344CB8AC3E}">
        <p14:creationId xmlns:p14="http://schemas.microsoft.com/office/powerpoint/2010/main" val="1204787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a:p>
        </p:txBody>
      </p:sp>
    </p:spTree>
    <p:extLst>
      <p:ext uri="{BB962C8B-B14F-4D97-AF65-F5344CB8AC3E}">
        <p14:creationId xmlns:p14="http://schemas.microsoft.com/office/powerpoint/2010/main" val="2860945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8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p14="http://schemas.microsoft.com/office/powerpoint/2010/main" val="2908378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a:p>
        </p:txBody>
      </p:sp>
    </p:spTree>
    <p:extLst>
      <p:ext uri="{BB962C8B-B14F-4D97-AF65-F5344CB8AC3E}">
        <p14:creationId xmlns:p14="http://schemas.microsoft.com/office/powerpoint/2010/main" val="3987066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p>
          <a:p>
            <a:pPr algn="ctr"/>
            <a:r>
              <a:rPr lang="en-US" sz="3600" dirty="0" smtClean="0">
                <a:latin typeface="+mj-lt"/>
              </a:rPr>
              <a:t>(20 minutes)</a:t>
            </a:r>
            <a:endParaRPr lang="en-US" sz="3600" dirty="0">
              <a:latin typeface="+mj-lt"/>
            </a:endParaRPr>
          </a:p>
        </p:txBody>
      </p:sp>
    </p:spTree>
    <p:extLst>
      <p:ext uri="{BB962C8B-B14F-4D97-AF65-F5344CB8AC3E}">
        <p14:creationId xmlns:p14="http://schemas.microsoft.com/office/powerpoint/2010/main" val="1271473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p:txBody>
      </p:sp>
      <p:sp>
        <p:nvSpPr>
          <p:cNvPr id="6" name="Content Placeholder 5"/>
          <p:cNvSpPr>
            <a:spLocks noGrp="1"/>
          </p:cNvSpPr>
          <p:nvPr>
            <p:ph sz="half" idx="2"/>
          </p:nvPr>
        </p:nvSpPr>
        <p:spPr/>
        <p:txBody>
          <a:bodyPr/>
          <a:lstStyle/>
          <a:p>
            <a:r>
              <a:rPr lang="en-US" dirty="0"/>
              <a:t>Clinical </a:t>
            </a:r>
            <a:r>
              <a:rPr lang="en-US" dirty="0" smtClean="0"/>
              <a:t>Document</a:t>
            </a:r>
          </a:p>
          <a:p>
            <a:r>
              <a:rPr lang="en-US" dirty="0" smtClean="0"/>
              <a:t>Record of narcotic use</a:t>
            </a:r>
          </a:p>
          <a:p>
            <a:r>
              <a:rPr lang="en-US" dirty="0" smtClean="0"/>
              <a:t>Group smoking cessation workshop</a:t>
            </a:r>
          </a:p>
          <a:p>
            <a:r>
              <a:rPr lang="en-US" dirty="0" smtClean="0"/>
              <a:t>Females over 35</a:t>
            </a:r>
          </a:p>
          <a:p>
            <a:r>
              <a:rPr lang="en-US" dirty="0" smtClean="0"/>
              <a:t>Clinical Trial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a:p>
        </p:txBody>
      </p:sp>
    </p:spTree>
    <p:extLst>
      <p:ext uri="{BB962C8B-B14F-4D97-AF65-F5344CB8AC3E}">
        <p14:creationId xmlns:p14="http://schemas.microsoft.com/office/powerpoint/2010/main" val="3408350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FMG &amp; FHIR Infrastructure</a:t>
            </a:r>
          </a:p>
          <a:p>
            <a:pPr lvl="1"/>
            <a:r>
              <a:rPr lang="en-US" noProof="0" dirty="0" smtClean="0"/>
              <a:t>Co-chair HL7 Modeling &amp; Methodology</a:t>
            </a:r>
          </a:p>
          <a:p>
            <a:pPr lvl="1"/>
            <a:r>
              <a:rPr lang="en-US" noProof="0" dirty="0" smtClean="0"/>
              <a:t>Heavily involved in HL7 and healthcare exchange for last 15 years (v2, v3, CDA, etc.)</a:t>
            </a:r>
          </a:p>
          <a:p>
            <a:pPr lvl="1"/>
            <a:r>
              <a:rPr lang="en-US" noProof="0" dirty="0" smtClean="0">
                <a:hlinkClick r:id="rId2"/>
              </a:rPr>
              <a:t>lmckenzie@gevityinc.com</a:t>
            </a:r>
            <a:endParaRPr lang="en-US" noProof="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682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40</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635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060253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Group (AID)</a:t>
            </a:r>
          </a:p>
          <a:p>
            <a:pPr lvl="1"/>
            <a:r>
              <a:rPr lang="en-US" sz="2400" dirty="0" smtClean="0"/>
              <a:t>FAQs (members only)</a:t>
            </a:r>
          </a:p>
          <a:p>
            <a:pPr lvl="1"/>
            <a:r>
              <a:rPr lang="en-US" sz="2400" dirty="0" smtClean="0"/>
              <a:t>Test servers</a:t>
            </a:r>
          </a:p>
          <a:p>
            <a:r>
              <a:rPr lang="en-US" b="1" dirty="0" smtClean="0">
                <a:solidFill>
                  <a:srgbClr val="0070C0"/>
                </a:solidFill>
              </a:rPr>
              <a:t>http://wiki.hl7.org?title=FHIR</a:t>
            </a:r>
          </a:p>
          <a:p>
            <a:endParaRPr lang="en-US" dirty="0"/>
          </a:p>
        </p:txBody>
      </p:sp>
    </p:spTree>
    <p:extLst>
      <p:ext uri="{BB962C8B-B14F-4D97-AF65-F5344CB8AC3E}">
        <p14:creationId xmlns:p14="http://schemas.microsoft.com/office/powerpoint/2010/main" val="2320128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behavior 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14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err="1" smtClean="0"/>
              <a:t>MessageHeader</a:t>
            </a:r>
            <a:r>
              <a:rPr lang="en-US" dirty="0" smtClean="0"/>
              <a:t>, 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p14="http://schemas.microsoft.com/office/powerpoint/2010/main" val="367775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Resource</a:t>
            </a:r>
            <a:endParaRPr lang="en-US" dirty="0"/>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Metadata</a:t>
            </a:r>
          </a:p>
        </p:txBody>
      </p:sp>
    </p:spTree>
    <p:extLst>
      <p:ext uri="{BB962C8B-B14F-4D97-AF65-F5344CB8AC3E}">
        <p14:creationId xmlns:p14="http://schemas.microsoft.com/office/powerpoint/2010/main" val="683750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96139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p14="http://schemas.microsoft.com/office/powerpoint/2010/main" val="162401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Tree>
    <p:extLst>
      <p:ext uri="{BB962C8B-B14F-4D97-AF65-F5344CB8AC3E}">
        <p14:creationId xmlns:p14="http://schemas.microsoft.com/office/powerpoint/2010/main" val="1583281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3528" y="1694471"/>
            <a:ext cx="8582025" cy="3600450"/>
          </a:xfrm>
          <a:prstGeom prst="rect">
            <a:avLst/>
          </a:prstGeom>
        </p:spPr>
      </p:pic>
      <p:sp>
        <p:nvSpPr>
          <p:cNvPr id="8194" name="Rectangle 2"/>
          <p:cNvSpPr>
            <a:spLocks noGrp="1" noChangeArrowheads="1"/>
          </p:cNvSpPr>
          <p:nvPr>
            <p:ph type="title"/>
          </p:nvPr>
        </p:nvSpPr>
        <p:spPr/>
        <p:txBody>
          <a:bodyPr/>
          <a:lstStyle/>
          <a:p>
            <a:r>
              <a:rPr lang="en-US" dirty="0" smtClean="0"/>
              <a:t>Makeup </a:t>
            </a:r>
            <a:r>
              <a:rPr lang="en-US" dirty="0" smtClean="0"/>
              <a:t>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49</a:t>
            </a:fld>
            <a:endParaRPr lang="en-US"/>
          </a:p>
        </p:txBody>
      </p:sp>
      <p:cxnSp>
        <p:nvCxnSpPr>
          <p:cNvPr id="18" name="Straight Arrow Connector 17"/>
          <p:cNvCxnSpPr>
            <a:stCxn id="2" idx="1"/>
          </p:cNvCxnSpPr>
          <p:nvPr/>
        </p:nvCxnSpPr>
        <p:spPr bwMode="auto">
          <a:xfrm flipH="1">
            <a:off x="3203848" y="1900863"/>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625291" y="507230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3717032"/>
            <a:ext cx="20770" cy="166429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062295" y="1700808"/>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5327664" y="573426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206604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23528" y="1694471"/>
            <a:ext cx="8582025" cy="3600450"/>
          </a:xfrm>
          <a:prstGeom prst="rect">
            <a:avLst/>
          </a:prstGeom>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grpSp>
        <p:nvGrpSpPr>
          <p:cNvPr id="3" name="Group 11"/>
          <p:cNvGrpSpPr/>
          <p:nvPr/>
        </p:nvGrpSpPr>
        <p:grpSpPr>
          <a:xfrm>
            <a:off x="2740469" y="3215824"/>
            <a:ext cx="6271925" cy="3755113"/>
            <a:chOff x="2100986" y="2866222"/>
            <a:chExt cx="6271925" cy="3755113"/>
          </a:xfrm>
        </p:grpSpPr>
        <p:cxnSp>
          <p:nvCxnSpPr>
            <p:cNvPr id="9" name="Straight Connector 8"/>
            <p:cNvCxnSpPr>
              <a:stCxn id="19458" idx="0"/>
            </p:cNvCxnSpPr>
            <p:nvPr/>
          </p:nvCxnSpPr>
          <p:spPr bwMode="auto">
            <a:xfrm flipV="1">
              <a:off x="2100986" y="2866222"/>
              <a:ext cx="3847755" cy="1813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0101" y="4867009"/>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51" r="37028"/>
          <a:stretch/>
        </p:blipFill>
        <p:spPr bwMode="auto">
          <a:xfrm>
            <a:off x="1098327" y="5028856"/>
            <a:ext cx="3284283" cy="42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252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8142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52</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890592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1" y="1676401"/>
          <a:ext cx="7990655" cy="4869198"/>
        </p:xfrm>
        <a:graphic>
          <a:graphicData uri="http://schemas.openxmlformats.org/drawingml/2006/table">
            <a:tbl>
              <a:tblPr>
                <a:tableStyleId>{10A1B5D5-9B99-4C35-A422-299274C87663}</a:tableStyleId>
              </a:tblPr>
              <a:tblGrid>
                <a:gridCol w="1437927">
                  <a:extLst>
                    <a:ext uri="{9D8B030D-6E8A-4147-A177-3AD203B41FA5}">
                      <a16:colId xmlns:a16="http://schemas.microsoft.com/office/drawing/2014/main" val="20000"/>
                    </a:ext>
                  </a:extLst>
                </a:gridCol>
                <a:gridCol w="2472395">
                  <a:extLst>
                    <a:ext uri="{9D8B030D-6E8A-4147-A177-3AD203B41FA5}">
                      <a16:colId xmlns:a16="http://schemas.microsoft.com/office/drawing/2014/main" val="20001"/>
                    </a:ext>
                  </a:extLst>
                </a:gridCol>
                <a:gridCol w="4080333">
                  <a:extLst>
                    <a:ext uri="{9D8B030D-6E8A-4147-A177-3AD203B41FA5}">
                      <a16:colId xmlns:a16="http://schemas.microsoft.com/office/drawing/2014/main" val="20002"/>
                    </a:ext>
                  </a:extLst>
                </a:gridCol>
              </a:tblGrid>
              <a:tr h="243503">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extLst>
                  <a:ext uri="{0D108BD9-81ED-4DB2-BD59-A6C34878D82A}">
                    <a16:rowId xmlns:a16="http://schemas.microsoft.com/office/drawing/2014/main" val="10000"/>
                  </a:ext>
                </a:extLst>
              </a:tr>
              <a:tr h="243503">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extLst>
                  <a:ext uri="{0D108BD9-81ED-4DB2-BD59-A6C34878D82A}">
                    <a16:rowId xmlns:a16="http://schemas.microsoft.com/office/drawing/2014/main" val="10001"/>
                  </a:ext>
                </a:extLst>
              </a:tr>
              <a:tr h="500465">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extLst>
                  <a:ext uri="{0D108BD9-81ED-4DB2-BD59-A6C34878D82A}">
                    <a16:rowId xmlns:a16="http://schemas.microsoft.com/office/drawing/2014/main" val="10002"/>
                  </a:ext>
                </a:extLst>
              </a:tr>
              <a:tr h="243503">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extLst>
                  <a:ext uri="{0D108BD9-81ED-4DB2-BD59-A6C34878D82A}">
                    <a16:rowId xmlns:a16="http://schemas.microsoft.com/office/drawing/2014/main" val="10003"/>
                  </a:ext>
                </a:extLst>
              </a:tr>
              <a:tr h="692334">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extLst>
                  <a:ext uri="{0D108BD9-81ED-4DB2-BD59-A6C34878D82A}">
                    <a16:rowId xmlns:a16="http://schemas.microsoft.com/office/drawing/2014/main" val="10004"/>
                  </a:ext>
                </a:extLst>
              </a:tr>
              <a:tr h="243503">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extLst>
                  <a:ext uri="{0D108BD9-81ED-4DB2-BD59-A6C34878D82A}">
                    <a16:rowId xmlns:a16="http://schemas.microsoft.com/office/drawing/2014/main" val="10005"/>
                  </a:ext>
                </a:extLst>
              </a:tr>
              <a:tr h="467918">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extLst>
                  <a:ext uri="{0D108BD9-81ED-4DB2-BD59-A6C34878D82A}">
                    <a16:rowId xmlns:a16="http://schemas.microsoft.com/office/drawing/2014/main" val="10006"/>
                  </a:ext>
                </a:extLst>
              </a:tr>
              <a:tr h="692334">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extLst>
                  <a:ext uri="{0D108BD9-81ED-4DB2-BD59-A6C34878D82A}">
                    <a16:rowId xmlns:a16="http://schemas.microsoft.com/office/drawing/2014/main" val="10007"/>
                  </a:ext>
                </a:extLst>
              </a:tr>
              <a:tr h="305952">
                <a:tc>
                  <a:txBody>
                    <a:bodyPr/>
                    <a:lstStyle/>
                    <a:p>
                      <a:r>
                        <a:rPr lang="nl-NL" sz="1600" dirty="0" smtClean="0"/>
                        <a:t>time</a:t>
                      </a:r>
                      <a:endParaRPr lang="nl-NL" sz="1600" dirty="0"/>
                    </a:p>
                  </a:txBody>
                  <a:tcPr marL="20740" marR="20740" marT="10370" marB="10370" anchor="ctr"/>
                </a:tc>
                <a:tc>
                  <a:txBody>
                    <a:bodyPr/>
                    <a:lstStyle/>
                    <a:p>
                      <a:r>
                        <a:rPr lang="en-US" sz="1600" dirty="0" err="1" smtClean="0"/>
                        <a:t>xs:time</a:t>
                      </a:r>
                      <a:endParaRPr lang="en-US" sz="1600" dirty="0"/>
                    </a:p>
                  </a:txBody>
                  <a:tcPr marL="20740" marR="20740" marT="10370" marB="10370" anchor="ctr"/>
                </a:tc>
                <a:tc>
                  <a:txBody>
                    <a:bodyPr/>
                    <a:lstStyle/>
                    <a:p>
                      <a:r>
                        <a:rPr lang="en-US" sz="1600" dirty="0" smtClean="0"/>
                        <a:t>A</a:t>
                      </a:r>
                      <a:r>
                        <a:rPr lang="en-US" sz="1600" baseline="0" dirty="0" smtClean="0"/>
                        <a:t> time with no date or time zone</a:t>
                      </a:r>
                      <a:endParaRPr lang="en-US" sz="1600" dirty="0"/>
                    </a:p>
                  </a:txBody>
                  <a:tcPr marL="20740" marR="20740" marT="10370" marB="10370" anchor="ctr"/>
                </a:tc>
                <a:extLst>
                  <a:ext uri="{0D108BD9-81ED-4DB2-BD59-A6C34878D82A}">
                    <a16:rowId xmlns:a16="http://schemas.microsoft.com/office/drawing/2014/main" val="10008"/>
                  </a:ext>
                </a:extLst>
              </a:tr>
              <a:tr h="1143920">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51420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([a-z0-9\-\.]{1,64})</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627784" y="2780928"/>
            <a:ext cx="4824536" cy="216024"/>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38169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02216" y="1709174"/>
            <a:ext cx="4176464" cy="2745791"/>
          </a:xfrm>
          <a:prstGeom prst="rect">
            <a:avLst/>
          </a:prstGeom>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433" y="4580856"/>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292080" y="4293097"/>
            <a:ext cx="0" cy="72007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V="1">
            <a:off x="2740656" y="4209037"/>
            <a:ext cx="1048976" cy="80413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6</a:t>
            </a:fld>
            <a:endParaRPr lang="en-US" dirty="0"/>
          </a:p>
        </p:txBody>
      </p:sp>
    </p:spTree>
    <p:extLst>
      <p:ext uri="{BB962C8B-B14F-4D97-AF65-F5344CB8AC3E}">
        <p14:creationId xmlns:p14="http://schemas.microsoft.com/office/powerpoint/2010/main" val="3005892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611560" y="4365104"/>
            <a:ext cx="5257800" cy="12382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60</a:t>
            </a:fld>
            <a:endParaRPr lang="en-CA"/>
          </a:p>
        </p:txBody>
      </p:sp>
      <p:cxnSp>
        <p:nvCxnSpPr>
          <p:cNvPr id="13" name="Straight Arrow Connector 12"/>
          <p:cNvCxnSpPr/>
          <p:nvPr/>
        </p:nvCxnSpPr>
        <p:spPr bwMode="auto">
          <a:xfrm flipH="1" flipV="1">
            <a:off x="3851920" y="4941168"/>
            <a:ext cx="377179" cy="95070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stretch>
            <a:fillRect/>
          </a:stretch>
        </p:blipFill>
        <p:spPr>
          <a:xfrm>
            <a:off x="4230222" y="1976665"/>
            <a:ext cx="3003773" cy="2484602"/>
          </a:xfrm>
          <a:prstGeom prst="rect">
            <a:avLst/>
          </a:prstGeom>
        </p:spPr>
      </p:pic>
    </p:spTree>
    <p:extLst>
      <p:ext uri="{BB962C8B-B14F-4D97-AF65-F5344CB8AC3E}">
        <p14:creationId xmlns:p14="http://schemas.microsoft.com/office/powerpoint/2010/main" val="297160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pic>
        <p:nvPicPr>
          <p:cNvPr id="2050" name="Picture 2"/>
          <p:cNvPicPr>
            <a:picLocks noChangeAspect="1" noChangeArrowheads="1"/>
          </p:cNvPicPr>
          <p:nvPr/>
        </p:nvPicPr>
        <p:blipFill>
          <a:blip r:embed="rId3" cstate="print"/>
          <a:srcRect/>
          <a:stretch>
            <a:fillRect/>
          </a:stretch>
        </p:blipFill>
        <p:spPr bwMode="auto">
          <a:xfrm>
            <a:off x="611560" y="3429000"/>
            <a:ext cx="7704856" cy="3264745"/>
          </a:xfrm>
          <a:prstGeom prst="rect">
            <a:avLst/>
          </a:prstGeom>
          <a:noFill/>
          <a:ln w="9525">
            <a:noFill/>
            <a:miter lim="800000"/>
            <a:headEnd/>
            <a:tailEnd/>
          </a:ln>
        </p:spPr>
      </p:pic>
    </p:spTree>
    <p:extLst>
      <p:ext uri="{BB962C8B-B14F-4D97-AF65-F5344CB8AC3E}">
        <p14:creationId xmlns:p14="http://schemas.microsoft.com/office/powerpoint/2010/main" val="1442801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a:p>
        </p:txBody>
      </p:sp>
      <p:pic>
        <p:nvPicPr>
          <p:cNvPr id="3075" name="Picture 3"/>
          <p:cNvPicPr>
            <a:picLocks noChangeAspect="1" noChangeArrowheads="1"/>
          </p:cNvPicPr>
          <p:nvPr/>
        </p:nvPicPr>
        <p:blipFill>
          <a:blip r:embed="rId3" cstate="print"/>
          <a:srcRect/>
          <a:stretch>
            <a:fillRect/>
          </a:stretch>
        </p:blipFill>
        <p:spPr bwMode="auto">
          <a:xfrm>
            <a:off x="284163" y="488950"/>
            <a:ext cx="8574087" cy="5878513"/>
          </a:xfrm>
          <a:prstGeom prst="rect">
            <a:avLst/>
          </a:prstGeom>
          <a:noFill/>
          <a:ln w="9525">
            <a:noFill/>
            <a:miter lim="800000"/>
            <a:headEnd/>
            <a:tailEnd/>
          </a:ln>
        </p:spPr>
      </p:pic>
      <p:sp>
        <p:nvSpPr>
          <p:cNvPr id="7" name="Oval 6"/>
          <p:cNvSpPr/>
          <p:nvPr/>
        </p:nvSpPr>
        <p:spPr bwMode="auto">
          <a:xfrm>
            <a:off x="2915816" y="476672"/>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699792" y="1700808"/>
            <a:ext cx="2448272"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2699792" y="4293096"/>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323528" y="1124744"/>
            <a:ext cx="288032" cy="288032"/>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467544" y="4797152"/>
            <a:ext cx="576064" cy="216024"/>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539552" y="2204864"/>
            <a:ext cx="288032" cy="21602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388987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p14="http://schemas.microsoft.com/office/powerpoint/2010/main" val="153503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827584" y="1412776"/>
            <a:ext cx="7459663" cy="5248275"/>
          </a:xfrm>
          <a:prstGeom prst="rect">
            <a:avLst/>
          </a:prstGeom>
          <a:noFill/>
          <a:ln w="9525">
            <a:noFill/>
            <a:miter lim="800000"/>
            <a:headEnd/>
            <a:tailEnd/>
          </a:ln>
        </p:spPr>
      </p:pic>
      <p:sp>
        <p:nvSpPr>
          <p:cNvPr id="7" name="Rounded Rectangle 6"/>
          <p:cNvSpPr/>
          <p:nvPr/>
        </p:nvSpPr>
        <p:spPr bwMode="auto">
          <a:xfrm>
            <a:off x="5364088" y="2204864"/>
            <a:ext cx="3024336" cy="352839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Expansion</a:t>
            </a:r>
          </a:p>
        </p:txBody>
      </p:sp>
      <p:sp>
        <p:nvSpPr>
          <p:cNvPr id="8" name="Rounded Rectangle 7"/>
          <p:cNvSpPr/>
          <p:nvPr/>
        </p:nvSpPr>
        <p:spPr bwMode="auto">
          <a:xfrm>
            <a:off x="467544" y="1268760"/>
            <a:ext cx="2304256" cy="4032448"/>
          </a:xfrm>
          <a:prstGeom prst="roundRect">
            <a:avLst/>
          </a:prstGeom>
          <a:solidFill>
            <a:srgbClr val="00B0F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Definition</a:t>
            </a:r>
          </a:p>
        </p:txBody>
      </p:sp>
      <p:sp>
        <p:nvSpPr>
          <p:cNvPr id="9" name="Rounded Rectangle 8"/>
          <p:cNvSpPr/>
          <p:nvPr/>
        </p:nvSpPr>
        <p:spPr bwMode="auto">
          <a:xfrm>
            <a:off x="611560" y="4437112"/>
            <a:ext cx="6192688" cy="2232248"/>
          </a:xfrm>
          <a:prstGeom prst="roundRect">
            <a:avLst/>
          </a:prstGeom>
          <a:solidFill>
            <a:srgbClr val="FFC00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Composition</a:t>
            </a:r>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p:cTn id="7" dur="1000" fill="hold"/>
                                        <p:tgtEl>
                                          <p:spTgt spid="8">
                                            <p:bg/>
                                          </p:spTgt>
                                        </p:tgtEl>
                                        <p:attrNameLst>
                                          <p:attrName>ppt_w</p:attrName>
                                        </p:attrNameLst>
                                      </p:cBhvr>
                                      <p:tavLst>
                                        <p:tav tm="0">
                                          <p:val>
                                            <p:strVal val="#ppt_w*0.70"/>
                                          </p:val>
                                        </p:tav>
                                        <p:tav tm="100000">
                                          <p:val>
                                            <p:strVal val="#ppt_w"/>
                                          </p:val>
                                        </p:tav>
                                      </p:tavLst>
                                    </p:anim>
                                    <p:anim calcmode="lin" valueType="num">
                                      <p:cBhvr>
                                        <p:cTn id="8" dur="1000" fill="hold"/>
                                        <p:tgtEl>
                                          <p:spTgt spid="8">
                                            <p:bg/>
                                          </p:spTgt>
                                        </p:tgtEl>
                                        <p:attrNameLst>
                                          <p:attrName>ppt_h</p:attrName>
                                        </p:attrNameLst>
                                      </p:cBhvr>
                                      <p:tavLst>
                                        <p:tav tm="0">
                                          <p:val>
                                            <p:strVal val="#ppt_h"/>
                                          </p:val>
                                        </p:tav>
                                        <p:tav tm="100000">
                                          <p:val>
                                            <p:strVal val="#ppt_h"/>
                                          </p:val>
                                        </p:tav>
                                      </p:tavLst>
                                    </p:anim>
                                    <p:animEffect transition="in" filter="fade">
                                      <p:cBhvr>
                                        <p:cTn id="9" dur="10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uiExpand="1" build="allAtOnce"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5123" name="Picture 3"/>
          <p:cNvPicPr>
            <a:picLocks noChangeAspect="1" noChangeArrowheads="1"/>
          </p:cNvPicPr>
          <p:nvPr/>
        </p:nvPicPr>
        <p:blipFill>
          <a:blip r:embed="rId4" cstate="print"/>
          <a:srcRect/>
          <a:stretch>
            <a:fillRect/>
          </a:stretch>
        </p:blipFill>
        <p:spPr bwMode="auto">
          <a:xfrm>
            <a:off x="6172200" y="260648"/>
            <a:ext cx="2971800" cy="1914525"/>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5943600" y="2794620"/>
            <a:ext cx="3200400" cy="1714500"/>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5508104" y="5085184"/>
            <a:ext cx="2457450" cy="1314450"/>
          </a:xfrm>
          <a:prstGeom prst="rect">
            <a:avLst/>
          </a:prstGeom>
          <a:noFill/>
          <a:ln w="9525">
            <a:noFill/>
            <a:miter lim="800000"/>
            <a:headEnd/>
            <a:tailEnd/>
          </a:ln>
        </p:spPr>
      </p:pic>
    </p:spTree>
    <p:extLst>
      <p:ext uri="{BB962C8B-B14F-4D97-AF65-F5344CB8AC3E}">
        <p14:creationId xmlns:p14="http://schemas.microsoft.com/office/powerpoint/2010/main" val="395589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2276872"/>
            <a:ext cx="7812087"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140968"/>
            <a:ext cx="7825073" cy="108012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6084168" y="2636912"/>
            <a:ext cx="72008" cy="93610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4355976" y="4005064"/>
            <a:ext cx="1656184" cy="100811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91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6" name="Picture 2"/>
          <p:cNvPicPr>
            <a:picLocks noChangeAspect="1" noChangeArrowheads="1"/>
          </p:cNvPicPr>
          <p:nvPr/>
        </p:nvPicPr>
        <p:blipFill>
          <a:blip r:embed="rId3"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425824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Client/Server/Both/Neither?</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23" name="Rectangle 22"/>
          <p:cNvSpPr/>
          <p:nvPr/>
        </p:nvSpPr>
        <p:spPr bwMode="auto">
          <a:xfrm>
            <a:off x="611561" y="2405063"/>
            <a:ext cx="1440160"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Metadata</a:t>
            </a:r>
          </a:p>
        </p:txBody>
      </p:sp>
    </p:spTree>
    <p:extLst>
      <p:ext uri="{BB962C8B-B14F-4D97-AF65-F5344CB8AC3E}">
        <p14:creationId xmlns:p14="http://schemas.microsoft.com/office/powerpoint/2010/main" val="4158412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483716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SSN: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p14="http://schemas.microsoft.com/office/powerpoint/2010/main" val="299642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  Primary physician?</a:t>
            </a:r>
          </a:p>
          <a:p>
            <a:r>
              <a:rPr lang="en-US" dirty="0" smtClean="0"/>
              <a:t>Did you put spaces in </a:t>
            </a:r>
            <a:r>
              <a:rPr lang="en-US" smtClean="0"/>
              <a:t>your SSN</a:t>
            </a:r>
            <a:r>
              <a:rPr lang="en-US" dirty="0" smtClean="0"/>
              <a:t>?</a:t>
            </a:r>
          </a:p>
        </p:txBody>
      </p:sp>
    </p:spTree>
    <p:extLst>
      <p:ext uri="{BB962C8B-B14F-4D97-AF65-F5344CB8AC3E}">
        <p14:creationId xmlns:p14="http://schemas.microsoft.com/office/powerpoint/2010/main" val="41788615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74</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87950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p14="http://schemas.microsoft.com/office/powerpoint/2010/main" val="3921776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p14="http://schemas.microsoft.com/office/powerpoint/2010/main" val="454925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1845710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79</a:t>
            </a:fld>
            <a:endParaRPr lang="en-US"/>
          </a:p>
        </p:txBody>
      </p:sp>
      <p:sp>
        <p:nvSpPr>
          <p:cNvPr id="7" name="Rectangle 6"/>
          <p:cNvSpPr/>
          <p:nvPr/>
        </p:nvSpPr>
        <p:spPr>
          <a:xfrm>
            <a:off x="609600" y="4724400"/>
            <a:ext cx="7924800" cy="2046714"/>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en-CA" sz="1000" dirty="0" smtClean="0">
                <a:latin typeface="Courier New" pitchFamily="49" charset="0"/>
                <a:cs typeface="Courier New" pitchFamily="49" charset="0"/>
              </a:rPr>
              <a:t>&lt;Patient </a:t>
            </a:r>
            <a:r>
              <a:rPr lang="en-CA" sz="1000" dirty="0" err="1" smtClean="0">
                <a:latin typeface="Courier New" pitchFamily="49" charset="0"/>
                <a:cs typeface="Courier New" pitchFamily="49" charset="0"/>
              </a:rPr>
              <a:t>xmlns</a:t>
            </a:r>
            <a:r>
              <a:rPr lang="en-CA" sz="1000" dirty="0" smtClean="0">
                <a:latin typeface="Courier New" pitchFamily="49" charset="0"/>
                <a:cs typeface="Courier New" pitchFamily="49" charset="0"/>
              </a:rPr>
              <a:t>="http://hl7.org/fhir"&gt;&lt;id value="1"/&gt;&lt;meta&gt;&lt;</a:t>
            </a:r>
            <a:r>
              <a:rPr lang="en-CA" sz="1000" dirty="0" err="1" smtClean="0">
                <a:latin typeface="Courier New" pitchFamily="49" charset="0"/>
                <a:cs typeface="Courier New" pitchFamily="49" charset="0"/>
              </a:rPr>
              <a:t>lastUpdated</a:t>
            </a:r>
            <a:r>
              <a:rPr lang="en-CA" sz="1000" dirty="0" smtClean="0">
                <a:latin typeface="Courier New" pitchFamily="49" charset="0"/>
                <a:cs typeface="Courier New" pitchFamily="49" charset="0"/>
              </a:rPr>
              <a:t> value="2012-05-29T23:45:32Z"/&gt;&lt;/meta&gt;&lt;text&gt;&lt;status value="generated"/&gt;&lt;</a:t>
            </a:r>
            <a:r>
              <a:rPr lang="en-CA" sz="1000" dirty="0" err="1" smtClean="0">
                <a:latin typeface="Courier New" pitchFamily="49" charset="0"/>
                <a:cs typeface="Courier New" pitchFamily="49" charset="0"/>
              </a:rPr>
              <a:t>xhtml:div</a:t>
            </a:r>
            <a:r>
              <a:rPr lang="en-CA" sz="1000" dirty="0" smtClean="0">
                <a:latin typeface="Courier New" pitchFamily="49" charset="0"/>
                <a:cs typeface="Courier New" pitchFamily="49" charset="0"/>
              </a:rPr>
              <a:t> </a:t>
            </a:r>
            <a:r>
              <a:rPr lang="en-CA" sz="1000" dirty="0" err="1" smtClean="0">
                <a:latin typeface="Courier New" pitchFamily="49" charset="0"/>
                <a:cs typeface="Courier New" pitchFamily="49" charset="0"/>
              </a:rPr>
              <a:t>xmlns:xhtml</a:t>
            </a:r>
            <a:r>
              <a:rPr lang="en-CA" sz="1000" dirty="0" smtClean="0">
                <a:latin typeface="Courier New" pitchFamily="49" charset="0"/>
                <a:cs typeface="Courier New" pitchFamily="49" charset="0"/>
              </a:rPr>
              <a:t>= "http://www.w3.org/1999/xhtml"&gt;Everywoman, Eve. SSN:444222222&lt;/</a:t>
            </a:r>
            <a:r>
              <a:rPr lang="en-CA" sz="1000" dirty="0" err="1" smtClean="0">
                <a:latin typeface="Courier New" pitchFamily="49" charset="0"/>
                <a:cs typeface="Courier New" pitchFamily="49" charset="0"/>
              </a:rPr>
              <a:t>xhtml:div</a:t>
            </a:r>
            <a:r>
              <a:rPr lang="en-CA" sz="1000" dirty="0" smtClean="0">
                <a:latin typeface="Courier New" pitchFamily="49" charset="0"/>
                <a:cs typeface="Courier New" pitchFamily="49" charset="0"/>
              </a:rPr>
              <a:t>&gt;&lt;/text&gt;&lt;identifier&gt;&lt;type&gt; &lt;coding&gt;&lt;system value="http://hl7.org/fhir/v2/0203"/&gt;&lt;code value="SS"/&gt;&lt;/coding&gt;&lt;/type&gt;&lt;system value="http://hl7.org/fhir/sid/us-ssn"/&gt;&lt;value value="444222222"/&gt;&lt;/identifier&gt;&lt;name&gt;&lt;use value= "official"/&gt;&lt;family value="Everywoman"/&gt;&lt;given value="Eve"/&gt;&lt;/name&gt;&lt;telecom&gt;&lt;system value="phone"/&gt; &lt;value </a:t>
            </a:r>
            <a:r>
              <a:rPr lang="en-CA" sz="1000" dirty="0" err="1" smtClean="0">
                <a:latin typeface="Courier New" pitchFamily="49" charset="0"/>
                <a:cs typeface="Courier New" pitchFamily="49" charset="0"/>
              </a:rPr>
              <a:t>value</a:t>
            </a:r>
            <a:r>
              <a:rPr lang="en-CA" sz="1000" dirty="0" smtClean="0">
                <a:latin typeface="Courier New" pitchFamily="49" charset="0"/>
                <a:cs typeface="Courier New" pitchFamily="49" charset="0"/>
              </a:rPr>
              <a:t>="555-555-2003"/&gt;&lt;use value="work"/&gt;&lt;/telecom&gt;&lt;gender value="female" /&gt;&lt;</a:t>
            </a:r>
            <a:r>
              <a:rPr lang="en-CA" sz="1000" dirty="0" err="1" smtClean="0">
                <a:latin typeface="Courier New" pitchFamily="49" charset="0"/>
                <a:cs typeface="Courier New" pitchFamily="49" charset="0"/>
              </a:rPr>
              <a:t>birthDate</a:t>
            </a:r>
            <a:r>
              <a:rPr lang="en-CA" sz="1000" dirty="0" smtClean="0">
                <a:latin typeface="Courier New" pitchFamily="49" charset="0"/>
                <a:cs typeface="Courier New" pitchFamily="49" charset="0"/>
              </a:rPr>
              <a:t> value="1973-05-31"/&gt;&lt;address&gt;&lt;use value="home"/&gt;&lt;line value="2222 Home Street"/&gt;&lt;/address&gt; &lt;</a:t>
            </a:r>
            <a:r>
              <a:rPr lang="en-CA" sz="1000" dirty="0" err="1" smtClean="0">
                <a:latin typeface="Courier New" pitchFamily="49" charset="0"/>
                <a:cs typeface="Courier New" pitchFamily="49" charset="0"/>
              </a:rPr>
              <a:t>managingOrganization</a:t>
            </a:r>
            <a:r>
              <a:rPr lang="en-CA" sz="1000" dirty="0" smtClean="0">
                <a:latin typeface="Courier New" pitchFamily="49" charset="0"/>
                <a:cs typeface="Courier New" pitchFamily="49" charset="0"/>
              </a:rPr>
              <a:t>&gt;&lt;reference value="Organization/hl7"/&gt;&lt;/</a:t>
            </a:r>
            <a:r>
              <a:rPr lang="en-CA" sz="1000" dirty="0" err="1" smtClean="0">
                <a:latin typeface="Courier New" pitchFamily="49" charset="0"/>
                <a:cs typeface="Courier New" pitchFamily="49" charset="0"/>
              </a:rPr>
              <a:t>managingOrganization</a:t>
            </a:r>
            <a:r>
              <a:rPr lang="en-CA" sz="1000" dirty="0" smtClean="0">
                <a:latin typeface="Courier New" pitchFamily="49" charset="0"/>
                <a:cs typeface="Courier New" pitchFamily="49" charset="0"/>
              </a:rPr>
              <a:t>&gt;&lt;active value="true"/&gt;&lt;/Patient&gt;</a:t>
            </a:r>
            <a:endParaRPr lang="nl-NL" sz="1000" dirty="0" smtClean="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5796136" y="4365104"/>
            <a:ext cx="1440160" cy="46139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20272" y="3645024"/>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415332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995291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 URL</a:t>
            </a:r>
          </a:p>
          <a:p>
            <a:pPr lvl="1"/>
            <a:endParaRPr lang="en-US" dirty="0" smtClean="0"/>
          </a:p>
          <a:p>
            <a:pPr lvl="1"/>
            <a:r>
              <a:rPr lang="en-US" b="1" dirty="0" smtClean="0">
                <a:latin typeface="Courier New" pitchFamily="49" charset="0"/>
                <a:cs typeface="Courier New" pitchFamily="49" charset="0"/>
              </a:rPr>
              <a:t>https://server.org/fhir/Patient/1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80</a:t>
            </a:fld>
            <a:endParaRPr lang="en-US"/>
          </a:p>
        </p:txBody>
      </p:sp>
      <p:sp>
        <p:nvSpPr>
          <p:cNvPr id="6" name="Left Brace 5"/>
          <p:cNvSpPr/>
          <p:nvPr/>
        </p:nvSpPr>
        <p:spPr bwMode="auto">
          <a:xfrm rot="16200000">
            <a:off x="4076699"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668317"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456617"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5539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885116"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72491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2636597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267744" y="414908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2" cstate="print"/>
          <a:srcRect/>
          <a:stretch>
            <a:fillRect/>
          </a:stretch>
        </p:blipFill>
        <p:spPr bwMode="auto">
          <a:xfrm>
            <a:off x="6084168" y="4077072"/>
            <a:ext cx="1866900" cy="1771650"/>
          </a:xfrm>
          <a:prstGeom prst="rect">
            <a:avLst/>
          </a:prstGeom>
          <a:noFill/>
          <a:ln w="9525">
            <a:noFill/>
            <a:miter lim="800000"/>
            <a:headEnd/>
            <a:tailEnd/>
          </a:ln>
        </p:spPr>
      </p:pic>
    </p:spTree>
    <p:extLst>
      <p:ext uri="{BB962C8B-B14F-4D97-AF65-F5344CB8AC3E}">
        <p14:creationId xmlns:p14="http://schemas.microsoft.com/office/powerpoint/2010/main" val="2824617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5076006" y="2060848"/>
            <a:ext cx="3600450" cy="3114675"/>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395536" y="2060848"/>
            <a:ext cx="4514850" cy="3914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Rounded Rectangle 4"/>
          <p:cNvSpPr/>
          <p:nvPr/>
        </p:nvSpPr>
        <p:spPr bwMode="auto">
          <a:xfrm>
            <a:off x="412304" y="3676327"/>
            <a:ext cx="4447728"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148064"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25280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err="1" smtClean="0">
                <a:solidFill>
                  <a:srgbClr val="CC3300"/>
                </a:solidFill>
              </a:rPr>
              <a:t>Etag</a:t>
            </a:r>
            <a:r>
              <a:rPr lang="en-US" sz="2300" b="1" dirty="0" smtClean="0">
                <a:solidFill>
                  <a:srgbClr val="CC3300"/>
                </a:solidFill>
              </a:rPr>
              <a:t>: W/”12”</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83</a:t>
            </a:fld>
            <a:endParaRPr lang="en-US"/>
          </a:p>
        </p:txBody>
      </p:sp>
    </p:spTree>
    <p:extLst>
      <p:ext uri="{BB962C8B-B14F-4D97-AF65-F5344CB8AC3E}">
        <p14:creationId xmlns:p14="http://schemas.microsoft.com/office/powerpoint/2010/main" val="1345366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84</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19817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1575253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86</a:t>
            </a:fld>
            <a:endParaRPr lang="en-US"/>
          </a:p>
        </p:txBody>
      </p:sp>
    </p:spTree>
    <p:extLst>
      <p:ext uri="{BB962C8B-B14F-4D97-AF65-F5344CB8AC3E}">
        <p14:creationId xmlns:p14="http://schemas.microsoft.com/office/powerpoint/2010/main" val="3195207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
        <p:nvSpPr>
          <p:cNvPr id="7" name="Rectangle 6"/>
          <p:cNvSpPr/>
          <p:nvPr/>
        </p:nvSpPr>
        <p:spPr>
          <a:xfrm>
            <a:off x="971600" y="5733256"/>
            <a:ext cx="7056784" cy="584775"/>
          </a:xfrm>
          <a:prstGeom prst="rect">
            <a:avLst/>
          </a:prstGeom>
        </p:spPr>
        <p:txBody>
          <a:bodyPr wrap="square">
            <a:spAutoFit/>
          </a:bodyPr>
          <a:lstStyle/>
          <a:p>
            <a:r>
              <a:rPr lang="en-US" sz="3200" dirty="0" smtClean="0"/>
              <a:t>NO,</a:t>
            </a:r>
            <a:r>
              <a:rPr lang="en-US" dirty="0" smtClean="0"/>
              <a:t> If you’re using DSTU 2.0 or later (but you really should . . .)</a:t>
            </a:r>
            <a:endParaRPr lang="en-US" i="1" dirty="0"/>
          </a:p>
        </p:txBody>
      </p:sp>
    </p:spTree>
    <p:extLst>
      <p:ext uri="{BB962C8B-B14F-4D97-AF65-F5344CB8AC3E}">
        <p14:creationId xmlns:p14="http://schemas.microsoft.com/office/powerpoint/2010/main" val="283289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88</a:t>
            </a:fld>
            <a:endParaRPr lang="en-CA"/>
          </a:p>
        </p:txBody>
      </p:sp>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352538" cy="369332"/>
          </a:xfrm>
          <a:prstGeom prst="rect">
            <a:avLst/>
          </a:prstGeom>
          <a:noFill/>
        </p:spPr>
        <p:txBody>
          <a:bodyPr wrap="none" rtlCol="0">
            <a:spAutoFit/>
          </a:bodyPr>
          <a:lstStyle/>
          <a:p>
            <a:r>
              <a:rPr lang="nl-NL" dirty="0" smtClean="0">
                <a:hlinkClick r:id="rId2"/>
              </a:rPr>
              <a:t>http://www.hl7.org/fhir/conformance.html</a:t>
            </a:r>
            <a:endParaRPr lang="nl-NL" dirty="0"/>
          </a:p>
        </p:txBody>
      </p:sp>
      <p:pic>
        <p:nvPicPr>
          <p:cNvPr id="3075" name="Picture 3"/>
          <p:cNvPicPr>
            <a:picLocks noChangeAspect="1" noChangeArrowheads="1"/>
          </p:cNvPicPr>
          <p:nvPr/>
        </p:nvPicPr>
        <p:blipFill>
          <a:blip r:embed="rId3" cstate="print"/>
          <a:srcRect/>
          <a:stretch>
            <a:fillRect/>
          </a:stretch>
        </p:blipFill>
        <p:spPr bwMode="auto">
          <a:xfrm>
            <a:off x="4860032" y="1628800"/>
            <a:ext cx="3086100" cy="4371975"/>
          </a:xfrm>
          <a:prstGeom prst="rect">
            <a:avLst/>
          </a:prstGeom>
          <a:noFill/>
          <a:ln w="9525">
            <a:noFill/>
            <a:miter lim="800000"/>
            <a:headEnd/>
            <a:tailEnd/>
          </a:ln>
        </p:spPr>
      </p:pic>
      <p:sp>
        <p:nvSpPr>
          <p:cNvPr id="9" name="Oval 8"/>
          <p:cNvSpPr/>
          <p:nvPr/>
        </p:nvSpPr>
        <p:spPr bwMode="auto">
          <a:xfrm>
            <a:off x="4860032" y="4581128"/>
            <a:ext cx="1080120" cy="288032"/>
          </a:xfrm>
          <a:prstGeom prst="ellipse">
            <a:avLst/>
          </a:prstGeom>
          <a:noFill/>
          <a:ln w="38100" cap="flat" cmpd="sng" algn="ctr">
            <a:solidFill>
              <a:srgbClr val="CC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2591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Tag metadata</a:t>
            </a:r>
            <a:endParaRPr lang="en-CA" dirty="0"/>
          </a:p>
        </p:txBody>
      </p:sp>
      <p:sp>
        <p:nvSpPr>
          <p:cNvPr id="5" name="Content Placeholder 4"/>
          <p:cNvSpPr>
            <a:spLocks noGrp="1"/>
          </p:cNvSpPr>
          <p:nvPr>
            <p:ph idx="1"/>
          </p:nvPr>
        </p:nvSpPr>
        <p:spPr>
          <a:xfrm>
            <a:off x="2555776" y="1828800"/>
            <a:ext cx="6207224" cy="4624536"/>
          </a:xfrm>
        </p:spPr>
        <p:txBody>
          <a:bodyPr/>
          <a:lstStyle/>
          <a:p>
            <a:r>
              <a:rPr lang="en-CA" dirty="0" smtClean="0"/>
              <a:t>Profile – URLs of profiles the instance is valid against</a:t>
            </a:r>
          </a:p>
          <a:p>
            <a:r>
              <a:rPr lang="en-CA" dirty="0" smtClean="0"/>
              <a:t>Security – Codes indicating security labels that apply to the resource – identify policies that apply to resource use &amp; disclosure</a:t>
            </a:r>
          </a:p>
          <a:p>
            <a:r>
              <a:rPr lang="en-CA" dirty="0" smtClean="0"/>
              <a:t>Tag – additional tags describing process &amp; workflow</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395536" y="1988840"/>
            <a:ext cx="1866900" cy="17716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try to end around 4 rather than 5:30 on Wednesday – your brains will likely be full by then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0493597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r>
              <a:rPr lang="en-US" smtClean="0"/>
              <a:t>Last </a:t>
            </a:r>
            <a:r>
              <a:rPr lang="en-US" dirty="0" smtClean="0"/>
              <a:t>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err="1" smtClean="0"/>
              <a:t>eTag</a:t>
            </a:r>
            <a:endParaRPr lang="en-US" dirty="0" smtClean="0"/>
          </a:p>
          <a:p>
            <a:r>
              <a:rPr lang="en-US" dirty="0" smtClean="0"/>
              <a:t>Last-Modified header</a:t>
            </a:r>
          </a:p>
          <a:p>
            <a:r>
              <a:rPr lang="en-US" dirty="0" smtClean="0"/>
              <a:t>N/A (used to be 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p14="http://schemas.microsoft.com/office/powerpoint/2010/main" val="1360342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1861800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p14="http://schemas.microsoft.com/office/powerpoint/2010/main" val="1806506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 </a:t>
            </a:r>
            <a:r>
              <a:rPr lang="en-US" dirty="0" err="1" smtClean="0"/>
              <a:t>url</a:t>
            </a:r>
            <a:r>
              <a:rPr lang="en-US" dirty="0" smtClean="0"/>
              <a:t> that indicates the resource type: </a:t>
            </a:r>
          </a:p>
          <a:p>
            <a:pPr lvl="1"/>
            <a:r>
              <a:rPr lang="en-US" dirty="0" smtClean="0"/>
              <a:t>E.g. https://server.org/fhir/Patient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pPr lvl="1"/>
            <a:r>
              <a:rPr lang="en-US" dirty="0" smtClean="0"/>
              <a:t>It may also return the full resource content</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3714361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a:t>
            </a:r>
          </a:p>
          <a:p>
            <a:pPr lvl="1"/>
            <a:r>
              <a:rPr lang="en-US" dirty="0" smtClean="0"/>
              <a:t>It may also return the full resource content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p14="http://schemas.microsoft.com/office/powerpoint/2010/main" val="3748470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501 (Not implemented)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p14="http://schemas.microsoft.com/office/powerpoint/2010/main" val="332828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Control over returned content</a:t>
            </a:r>
            <a:endParaRPr lang="en-CA" dirty="0"/>
          </a:p>
        </p:txBody>
      </p:sp>
      <p:sp>
        <p:nvSpPr>
          <p:cNvPr id="3" name="Content Placeholder 2"/>
          <p:cNvSpPr>
            <a:spLocks noGrp="1"/>
          </p:cNvSpPr>
          <p:nvPr>
            <p:ph idx="1"/>
          </p:nvPr>
        </p:nvSpPr>
        <p:spPr/>
        <p:txBody>
          <a:bodyPr/>
          <a:lstStyle/>
          <a:p>
            <a:r>
              <a:rPr lang="en-CA" dirty="0" smtClean="0"/>
              <a:t>When responding to a create or update, server can return just headers or full body</a:t>
            </a:r>
          </a:p>
          <a:p>
            <a:r>
              <a:rPr lang="en-CA" dirty="0" smtClean="0"/>
              <a:t>Client can use “prefer” http header to indicate what it wants back:</a:t>
            </a:r>
          </a:p>
          <a:p>
            <a:pPr lvl="1"/>
            <a:r>
              <a:rPr lang="en-CA" dirty="0" smtClean="0"/>
              <a:t>Prefer: return=minimal</a:t>
            </a:r>
          </a:p>
          <a:p>
            <a:pPr lvl="1"/>
            <a:r>
              <a:rPr lang="en-CA" dirty="0" smtClean="0"/>
              <a:t>Prefer: return=representation</a:t>
            </a:r>
          </a:p>
          <a:p>
            <a:endParaRPr lang="en-CA"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Conditional behavior</a:t>
            </a:r>
            <a:endParaRPr lang="en-CA" dirty="0"/>
          </a:p>
        </p:txBody>
      </p:sp>
      <p:sp>
        <p:nvSpPr>
          <p:cNvPr id="3" name="Content Placeholder 2"/>
          <p:cNvSpPr>
            <a:spLocks noGrp="1"/>
          </p:cNvSpPr>
          <p:nvPr>
            <p:ph idx="1"/>
          </p:nvPr>
        </p:nvSpPr>
        <p:spPr/>
        <p:txBody>
          <a:bodyPr/>
          <a:lstStyle/>
          <a:p>
            <a:r>
              <a:rPr lang="en-CA" dirty="0" smtClean="0"/>
              <a:t>Read (GET)</a:t>
            </a:r>
          </a:p>
          <a:p>
            <a:pPr lvl="1"/>
            <a:r>
              <a:rPr lang="en-CA" dirty="0" smtClean="0"/>
              <a:t>If-Modified-Since: </a:t>
            </a:r>
            <a:br>
              <a:rPr lang="en-CA" dirty="0" smtClean="0"/>
            </a:br>
            <a:r>
              <a:rPr lang="en-CA" dirty="0" smtClean="0"/>
              <a:t>Sat, 02 Feb 2013 12:02:47 GMT</a:t>
            </a:r>
          </a:p>
          <a:p>
            <a:pPr lvl="1"/>
            <a:r>
              <a:rPr lang="en-CA" dirty="0" smtClean="0"/>
              <a:t>If-None-Match: W/”11”</a:t>
            </a:r>
          </a:p>
          <a:p>
            <a:r>
              <a:rPr lang="en-CA" dirty="0" smtClean="0"/>
              <a:t>Update (PUT)</a:t>
            </a:r>
          </a:p>
          <a:p>
            <a:pPr lvl="1"/>
            <a:r>
              <a:rPr lang="en-CA" dirty="0" smtClean="0"/>
              <a:t>If-Match: W/”11”</a:t>
            </a:r>
          </a:p>
          <a:p>
            <a:r>
              <a:rPr lang="en-CA" dirty="0" smtClean="0"/>
              <a:t>Create (POST)</a:t>
            </a:r>
          </a:p>
          <a:p>
            <a:pPr lvl="1"/>
            <a:r>
              <a:rPr lang="en-CA" dirty="0" smtClean="0"/>
              <a:t>If-None-Exist: http://somewhere.org/fhir/Patient?</a:t>
            </a:r>
            <a:br>
              <a:rPr lang="en-CA" dirty="0" smtClean="0"/>
            </a:br>
            <a:r>
              <a:rPr lang="en-CA" dirty="0" smtClean="0"/>
              <a:t>identifier=http://hl7.org/fhir/sid/us-ssn/|</a:t>
            </a:r>
            <a:br>
              <a:rPr lang="en-CA" dirty="0" smtClean="0"/>
            </a:br>
            <a:r>
              <a:rPr lang="en-CA" dirty="0" smtClean="0"/>
              <a:t>123456789</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Collision-detecting updates</a:t>
            </a:r>
            <a:endParaRPr lang="en-US" dirty="0"/>
          </a:p>
        </p:txBody>
      </p:sp>
      <p:sp>
        <p:nvSpPr>
          <p:cNvPr id="3" name="Content Placeholder 2"/>
          <p:cNvSpPr>
            <a:spLocks noGrp="1"/>
          </p:cNvSpPr>
          <p:nvPr>
            <p:ph idx="1"/>
          </p:nvPr>
        </p:nvSpPr>
        <p:spPr/>
        <p:txBody>
          <a:bodyPr/>
          <a:lstStyle/>
          <a:p>
            <a:r>
              <a:rPr lang="en-US" sz="2800" dirty="0" smtClean="0"/>
              <a:t>All update and query responses SHOULD return an </a:t>
            </a:r>
            <a:r>
              <a:rPr lang="en-US" sz="2800" dirty="0" err="1" smtClean="0"/>
              <a:t>eTag</a:t>
            </a:r>
            <a:endParaRPr lang="en-US" sz="2800" dirty="0" smtClean="0"/>
          </a:p>
          <a:p>
            <a:r>
              <a:rPr lang="en-US" sz="2800" dirty="0" smtClean="0"/>
              <a:t>Use If-Match on the update to check for collisions</a:t>
            </a:r>
          </a:p>
          <a:p>
            <a:r>
              <a:rPr lang="en-US" sz="2800" dirty="0" smtClean="0"/>
              <a:t>Server will then return 409 (Conflict) if it has been updated by someone else in the meantime</a:t>
            </a:r>
          </a:p>
          <a:p>
            <a:r>
              <a:rPr lang="en-US" sz="2800" dirty="0" smtClean="0"/>
              <a:t>Server can force inclusion of If-Match by returning 412 (Pre-condition failed status codes) if </a:t>
            </a:r>
            <a:r>
              <a:rPr lang="en-US" sz="2800" dirty="0" err="1" smtClean="0"/>
              <a:t>If</a:t>
            </a:r>
            <a:r>
              <a:rPr lang="en-US" sz="2800" dirty="0" smtClean="0"/>
              <a:t>-Match is missing</a:t>
            </a:r>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Tree>
    <p:extLst>
      <p:ext uri="{BB962C8B-B14F-4D97-AF65-F5344CB8AC3E}">
        <p14:creationId xmlns:p14="http://schemas.microsoft.com/office/powerpoint/2010/main" val="1680169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Tree>
    <p:extLst>
      <p:ext uri="{BB962C8B-B14F-4D97-AF65-F5344CB8AC3E}">
        <p14:creationId xmlns:p14="http://schemas.microsoft.com/office/powerpoint/2010/main" val="346992158"/>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15127</TotalTime>
  <Words>13429</Words>
  <Application>Microsoft Office PowerPoint</Application>
  <PresentationFormat>On-screen Show (4:3)</PresentationFormat>
  <Paragraphs>2528</Paragraphs>
  <Slides>264</Slides>
  <Notes>137</Notes>
  <HiddenSlides>22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264</vt:i4>
      </vt:variant>
    </vt:vector>
  </HeadingPairs>
  <TitlesOfParts>
    <vt:vector size="278" baseType="lpstr">
      <vt:lpstr>Arial Unicode MS</vt:lpstr>
      <vt:lpstr>ＭＳ Ｐゴシック</vt:lpstr>
      <vt:lpstr>Arial</vt:lpstr>
      <vt:lpstr>Calibri</vt:lpstr>
      <vt:lpstr>Consolas</vt:lpstr>
      <vt:lpstr>Courier New</vt:lpstr>
      <vt:lpstr>Helvetica Neue</vt:lpstr>
      <vt:lpstr>Monaco</vt:lpstr>
      <vt:lpstr>Symbol</vt:lpstr>
      <vt:lpstr>Times New Roman</vt:lpstr>
      <vt:lpstr>verdana</vt:lpstr>
      <vt:lpstr>verdana</vt:lpstr>
      <vt:lpstr>Wingdings</vt:lpstr>
      <vt:lpstr>Refined</vt:lpstr>
      <vt:lpstr>Hands-on FHIR</vt:lpstr>
      <vt:lpstr>This presentation</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Caveat</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PowerPoint Presentation</vt:lpstr>
      <vt:lpstr>Resources in the spec</vt:lpstr>
      <vt:lpstr>Composition versus reference</vt:lpstr>
      <vt:lpstr>Makeup of a Resource</vt:lpstr>
      <vt:lpstr>Resource Reference</vt:lpstr>
      <vt:lpstr>Resource Reference</vt:lpstr>
      <vt:lpstr>Network</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PowerPoint Presentation</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Control over returned content</vt:lpstr>
      <vt:lpstr>Conditional behavior</vt:lpstr>
      <vt:lpstr>Collision-detecting updates</vt:lpstr>
      <vt:lpstr>What’s a ‘deleted’ Resource?</vt:lpstr>
      <vt:lpstr>Version history - deletions</vt:lpstr>
      <vt:lpstr>Version history - revival</vt:lpstr>
      <vt:lpstr>Operations</vt:lpstr>
      <vt:lpstr>Invoking an Operation</vt:lpstr>
      <vt:lpstr>Some existing operations</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Bundles &amp; Atom</vt:lpstr>
      <vt:lpstr>An example Bundle</vt:lpstr>
      <vt:lpstr>The bundle header</vt:lpstr>
      <vt:lpstr>Bundle Types</vt:lpstr>
      <vt:lpstr>Link types</vt:lpstr>
      <vt:lpstr>Bundle Entry</vt:lpstr>
      <vt:lpstr>Bundle Entry</vt:lpstr>
      <vt:lpstr>Example: Keeping in sync</vt:lpstr>
      <vt:lpstr>Multiple versions of entries</vt:lpstr>
      <vt:lpstr>Identifiers in Bundles</vt:lpstr>
      <vt:lpstr>Deleted entries in History</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Compartments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Add formal constraints</vt:lpstr>
      <vt:lpstr>Slicing</vt:lpstr>
      <vt:lpstr>Slicing into a CCD</vt:lpstr>
      <vt:lpstr>Aggregation</vt:lpstr>
      <vt:lpstr>Profiles at run-time</vt:lpstr>
      <vt:lpstr>Forge</vt:lpstr>
      <vt:lpstr>Conformance</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“Basic”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Migration – v2</vt:lpstr>
      <vt:lpstr>Sample v2 mappings</vt:lpstr>
      <vt:lpstr>Migration – CDA</vt:lpstr>
      <vt:lpstr>Exercise #7 (take home!)</vt:lpstr>
      <vt:lpstr>Populate and Post a Resource using code</vt:lpstr>
      <vt:lpstr>Take-away</vt:lpstr>
      <vt:lpstr>The end is near…</vt:lpstr>
      <vt:lpstr>Balloting plans</vt:lpstr>
      <vt:lpstr>Is FHIR going to replace . . .</vt:lpstr>
      <vt:lpstr>Next Steps for you</vt:lpstr>
      <vt:lpstr>Education opportunities</vt:lpstr>
      <vt:lpstr>Take-away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345</cp:revision>
  <dcterms:created xsi:type="dcterms:W3CDTF">2012-12-03T20:41:34Z</dcterms:created>
  <dcterms:modified xsi:type="dcterms:W3CDTF">2016-03-22T17:16:17Z</dcterms:modified>
</cp:coreProperties>
</file>